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72" r:id="rId2"/>
    <p:sldId id="275" r:id="rId3"/>
    <p:sldId id="260" r:id="rId4"/>
    <p:sldId id="261" r:id="rId5"/>
    <p:sldId id="271" r:id="rId6"/>
    <p:sldId id="675" r:id="rId7"/>
    <p:sldId id="677" r:id="rId8"/>
    <p:sldId id="360" r:id="rId9"/>
    <p:sldId id="1038" r:id="rId10"/>
    <p:sldId id="307" r:id="rId11"/>
    <p:sldId id="1037" r:id="rId12"/>
    <p:sldId id="1041" r:id="rId13"/>
    <p:sldId id="1042" r:id="rId14"/>
    <p:sldId id="1047" r:id="rId15"/>
    <p:sldId id="302" r:id="rId16"/>
    <p:sldId id="308" r:id="rId17"/>
    <p:sldId id="1046" r:id="rId18"/>
    <p:sldId id="269" r:id="rId19"/>
    <p:sldId id="1043" r:id="rId20"/>
    <p:sldId id="1049" r:id="rId21"/>
    <p:sldId id="280" r:id="rId22"/>
    <p:sldId id="1035" r:id="rId23"/>
    <p:sldId id="1036" r:id="rId24"/>
    <p:sldId id="679" r:id="rId25"/>
    <p:sldId id="581" r:id="rId26"/>
    <p:sldId id="1053" r:id="rId27"/>
    <p:sldId id="332" r:id="rId28"/>
    <p:sldId id="1055" r:id="rId29"/>
    <p:sldId id="334" r:id="rId30"/>
    <p:sldId id="336" r:id="rId31"/>
    <p:sldId id="337" r:id="rId32"/>
    <p:sldId id="362" r:id="rId33"/>
    <p:sldId id="383" r:id="rId34"/>
    <p:sldId id="364" r:id="rId35"/>
    <p:sldId id="365" r:id="rId36"/>
    <p:sldId id="367" r:id="rId37"/>
    <p:sldId id="368" r:id="rId38"/>
    <p:sldId id="370" r:id="rId39"/>
    <p:sldId id="373" r:id="rId40"/>
    <p:sldId id="376" r:id="rId41"/>
    <p:sldId id="1056" r:id="rId42"/>
    <p:sldId id="382" r:id="rId43"/>
    <p:sldId id="281" r:id="rId44"/>
    <p:sldId id="1050" r:id="rId45"/>
    <p:sldId id="320" r:id="rId46"/>
    <p:sldId id="323" r:id="rId47"/>
    <p:sldId id="282" r:id="rId48"/>
    <p:sldId id="407" r:id="rId49"/>
    <p:sldId id="394" r:id="rId50"/>
    <p:sldId id="287" r:id="rId51"/>
    <p:sldId id="396" r:id="rId52"/>
    <p:sldId id="398" r:id="rId53"/>
    <p:sldId id="290" r:id="rId54"/>
    <p:sldId id="402" r:id="rId55"/>
    <p:sldId id="404" r:id="rId56"/>
    <p:sldId id="387" r:id="rId57"/>
    <p:sldId id="390" r:id="rId58"/>
    <p:sldId id="403" r:id="rId59"/>
    <p:sldId id="1051" r:id="rId60"/>
    <p:sldId id="312" r:id="rId61"/>
    <p:sldId id="1052" r:id="rId62"/>
    <p:sldId id="283" r:id="rId63"/>
    <p:sldId id="315" r:id="rId64"/>
    <p:sldId id="286" r:id="rId65"/>
    <p:sldId id="284" r:id="rId66"/>
    <p:sldId id="340" r:id="rId67"/>
    <p:sldId id="339" r:id="rId68"/>
    <p:sldId id="316" r:id="rId69"/>
    <p:sldId id="318" r:id="rId70"/>
    <p:sldId id="328" r:id="rId7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32"/>
    <p:restoredTop sz="93061"/>
  </p:normalViewPr>
  <p:slideViewPr>
    <p:cSldViewPr>
      <p:cViewPr varScale="1">
        <p:scale>
          <a:sx n="119" d="100"/>
          <a:sy n="119" d="100"/>
        </p:scale>
        <p:origin x="440"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583" cy="480388"/>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idx="1"/>
          </p:nvPr>
        </p:nvSpPr>
        <p:spPr>
          <a:xfrm>
            <a:off x="4142962" y="0"/>
            <a:ext cx="3170583" cy="480388"/>
          </a:xfrm>
          <a:prstGeom prst="rect">
            <a:avLst/>
          </a:prstGeom>
        </p:spPr>
        <p:txBody>
          <a:bodyPr vert="horz" lIns="94851" tIns="47425" rIns="94851" bIns="47425" rtlCol="0"/>
          <a:lstStyle>
            <a:lvl1pPr algn="r">
              <a:defRPr sz="1200"/>
            </a:lvl1pPr>
          </a:lstStyle>
          <a:p>
            <a:fld id="{2418CCC4-BCA8-45E0-80A4-FA2C740996FD}" type="datetimeFigureOut">
              <a:rPr lang="en-US" smtClean="0"/>
              <a:t>3/5/22</a:t>
            </a:fld>
            <a:endParaRPr lang="en-US"/>
          </a:p>
        </p:txBody>
      </p:sp>
      <p:sp>
        <p:nvSpPr>
          <p:cNvPr id="4" name="Slide Image Placeholder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4851" tIns="47425" rIns="94851" bIns="47425" rtlCol="0" anchor="ctr"/>
          <a:lstStyle/>
          <a:p>
            <a:endParaRPr lang="en-US"/>
          </a:p>
        </p:txBody>
      </p:sp>
      <p:sp>
        <p:nvSpPr>
          <p:cNvPr id="5" name="Notes Placeholder 4"/>
          <p:cNvSpPr>
            <a:spLocks noGrp="1"/>
          </p:cNvSpPr>
          <p:nvPr>
            <p:ph type="body" sz="quarter" idx="3"/>
          </p:nvPr>
        </p:nvSpPr>
        <p:spPr>
          <a:xfrm>
            <a:off x="732183" y="4561226"/>
            <a:ext cx="5850835" cy="4320213"/>
          </a:xfrm>
          <a:prstGeom prst="rect">
            <a:avLst/>
          </a:prstGeom>
        </p:spPr>
        <p:txBody>
          <a:bodyPr vert="horz" lIns="94851" tIns="47425" rIns="94851" bIns="474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173"/>
            <a:ext cx="3170583" cy="480388"/>
          </a:xfrm>
          <a:prstGeom prst="rect">
            <a:avLst/>
          </a:prstGeom>
        </p:spPr>
        <p:txBody>
          <a:bodyPr vert="horz" lIns="94851" tIns="47425" rIns="94851" bIns="47425" rtlCol="0" anchor="b"/>
          <a:lstStyle>
            <a:lvl1pPr algn="l">
              <a:defRPr sz="1200"/>
            </a:lvl1pPr>
          </a:lstStyle>
          <a:p>
            <a:endParaRPr lang="en-US"/>
          </a:p>
        </p:txBody>
      </p:sp>
      <p:sp>
        <p:nvSpPr>
          <p:cNvPr id="7" name="Slide Number Placeholder 6"/>
          <p:cNvSpPr>
            <a:spLocks noGrp="1"/>
          </p:cNvSpPr>
          <p:nvPr>
            <p:ph type="sldNum" sz="quarter" idx="5"/>
          </p:nvPr>
        </p:nvSpPr>
        <p:spPr>
          <a:xfrm>
            <a:off x="4142962" y="9119173"/>
            <a:ext cx="3170583" cy="480388"/>
          </a:xfrm>
          <a:prstGeom prst="rect">
            <a:avLst/>
          </a:prstGeom>
        </p:spPr>
        <p:txBody>
          <a:bodyPr vert="horz" lIns="94851" tIns="47425" rIns="94851" bIns="47425" rtlCol="0" anchor="b"/>
          <a:lstStyle>
            <a:lvl1pPr algn="r">
              <a:defRPr sz="1200"/>
            </a:lvl1pPr>
          </a:lstStyle>
          <a:p>
            <a:fld id="{6F2B3109-F9C7-4182-AA7C-5678E8717842}" type="slidenum">
              <a:rPr lang="en-US" smtClean="0"/>
              <a:t>‹#›</a:t>
            </a:fld>
            <a:endParaRPr lang="en-US"/>
          </a:p>
        </p:txBody>
      </p:sp>
    </p:spTree>
    <p:extLst>
      <p:ext uri="{BB962C8B-B14F-4D97-AF65-F5344CB8AC3E}">
        <p14:creationId xmlns:p14="http://schemas.microsoft.com/office/powerpoint/2010/main" val="17644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3CED88-870E-4BAD-B621-22A57AF6C6B8}" type="slidenum">
              <a:rPr lang="en-US" smtClean="0"/>
              <a:t>1</a:t>
            </a:fld>
            <a:endParaRPr lang="en-US"/>
          </a:p>
        </p:txBody>
      </p:sp>
    </p:spTree>
    <p:extLst>
      <p:ext uri="{BB962C8B-B14F-4D97-AF65-F5344CB8AC3E}">
        <p14:creationId xmlns:p14="http://schemas.microsoft.com/office/powerpoint/2010/main" val="2312452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92F5B3AB-8B6B-4619-A435-554187DAA6CD}" type="slidenum">
              <a:rPr lang="en-US" altLang="en-US" smtClean="0"/>
              <a:pPr eaLnBrk="1" hangingPunct="1"/>
              <a:t>69</a:t>
            </a:fld>
            <a:endParaRPr lang="en-US" altLang="en-US"/>
          </a:p>
        </p:txBody>
      </p:sp>
      <p:sp>
        <p:nvSpPr>
          <p:cNvPr id="47107" name="Rectangle 2"/>
          <p:cNvSpPr>
            <a:spLocks noGrp="1" noRot="1" noChangeAspect="1" noChangeArrowheads="1" noTextEdit="1"/>
          </p:cNvSpPr>
          <p:nvPr>
            <p:ph type="sldImg"/>
          </p:nvPr>
        </p:nvSpPr>
        <p:spPr>
          <a:xfrm>
            <a:off x="457200" y="719138"/>
            <a:ext cx="6400800" cy="3600450"/>
          </a:xfrm>
          <a:ln/>
        </p:spPr>
      </p:sp>
      <p:sp>
        <p:nvSpPr>
          <p:cNvPr id="47108"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92960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27</a:t>
            </a:fld>
            <a:endParaRPr lang="en-US"/>
          </a:p>
        </p:txBody>
      </p:sp>
    </p:spTree>
    <p:extLst>
      <p:ext uri="{BB962C8B-B14F-4D97-AF65-F5344CB8AC3E}">
        <p14:creationId xmlns:p14="http://schemas.microsoft.com/office/powerpoint/2010/main" val="36782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28</a:t>
            </a:fld>
            <a:endParaRPr lang="en-US"/>
          </a:p>
        </p:txBody>
      </p:sp>
    </p:spTree>
    <p:extLst>
      <p:ext uri="{BB962C8B-B14F-4D97-AF65-F5344CB8AC3E}">
        <p14:creationId xmlns:p14="http://schemas.microsoft.com/office/powerpoint/2010/main" val="182495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07DC53-82C5-4109-BD1B-F2BA182C7A11}" type="slidenum">
              <a:rPr lang="en-US" smtClean="0"/>
              <a:t>30</a:t>
            </a:fld>
            <a:endParaRPr lang="en-US"/>
          </a:p>
        </p:txBody>
      </p:sp>
    </p:spTree>
    <p:extLst>
      <p:ext uri="{BB962C8B-B14F-4D97-AF65-F5344CB8AC3E}">
        <p14:creationId xmlns:p14="http://schemas.microsoft.com/office/powerpoint/2010/main" val="3223524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31</a:t>
            </a:fld>
            <a:endParaRPr lang="en-US"/>
          </a:p>
        </p:txBody>
      </p:sp>
    </p:spTree>
    <p:extLst>
      <p:ext uri="{BB962C8B-B14F-4D97-AF65-F5344CB8AC3E}">
        <p14:creationId xmlns:p14="http://schemas.microsoft.com/office/powerpoint/2010/main" val="347082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noGrp="1" noRot="1" noChangeAspect="1" noChangeArrowheads="1"/>
          </p:cNvSpPr>
          <p:nvPr>
            <p:ph type="sldImg"/>
          </p:nvPr>
        </p:nvSpPr>
        <p:spPr>
          <a:xfrm>
            <a:off x="457200" y="719138"/>
            <a:ext cx="6400800" cy="3600450"/>
          </a:xfrm>
          <a:solidFill>
            <a:srgbClr val="FFFFFF"/>
          </a:solidFill>
          <a:ln/>
        </p:spPr>
      </p:sp>
      <p:sp>
        <p:nvSpPr>
          <p:cNvPr id="314371" name="Rectangle 2"/>
          <p:cNvSpPr>
            <a:spLocks noGrp="1" noChangeArrowheads="1"/>
          </p:cNvSpPr>
          <p:nvPr>
            <p:ph type="body" idx="1"/>
          </p:nvPr>
        </p:nvSpPr>
        <p:spPr>
          <a:noFill/>
          <a:ln/>
        </p:spPr>
        <p:txBody>
          <a:bodyPr/>
          <a:lstStyle/>
          <a:p>
            <a:pPr eaLnBrk="1" hangingPunct="1"/>
            <a:r>
              <a:rPr lang="en-US" sz="2400" dirty="0">
                <a:latin typeface="Lucida Grande" charset="0"/>
                <a:sym typeface="Lucida Grande" charset="0"/>
              </a:rPr>
              <a:t>Sokal1987 see an increase in cranial length (GOL) along this axis too</a:t>
            </a:r>
          </a:p>
        </p:txBody>
      </p:sp>
    </p:spTree>
    <p:extLst>
      <p:ext uri="{BB962C8B-B14F-4D97-AF65-F5344CB8AC3E}">
        <p14:creationId xmlns:p14="http://schemas.microsoft.com/office/powerpoint/2010/main" val="23226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1323DC5B-740D-4707-9922-8E10DFAD996B}" type="slidenum">
              <a:rPr lang="en-US" altLang="en-US" smtClean="0"/>
              <a:pPr eaLnBrk="1" hangingPunct="1"/>
              <a:t>46</a:t>
            </a:fld>
            <a:endParaRPr lang="en-US" altLang="en-US"/>
          </a:p>
        </p:txBody>
      </p:sp>
      <p:sp>
        <p:nvSpPr>
          <p:cNvPr id="44035" name="Rectangle 2"/>
          <p:cNvSpPr>
            <a:spLocks noGrp="1" noRot="1" noChangeAspect="1" noChangeArrowheads="1" noTextEdit="1"/>
          </p:cNvSpPr>
          <p:nvPr>
            <p:ph type="sldImg"/>
          </p:nvPr>
        </p:nvSpPr>
        <p:spPr>
          <a:xfrm>
            <a:off x="457200" y="719138"/>
            <a:ext cx="6400800" cy="3600450"/>
          </a:xfrm>
          <a:ln/>
        </p:spPr>
      </p:sp>
      <p:sp>
        <p:nvSpPr>
          <p:cNvPr id="44036"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1672662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1"/>
          <p:cNvSpPr>
            <a:spLocks noGrp="1" noRot="1" noChangeAspect="1" noChangeArrowheads="1"/>
          </p:cNvSpPr>
          <p:nvPr>
            <p:ph type="sldImg"/>
          </p:nvPr>
        </p:nvSpPr>
        <p:spPr>
          <a:xfrm>
            <a:off x="457200" y="719138"/>
            <a:ext cx="6400800" cy="3600450"/>
          </a:xfrm>
          <a:solidFill>
            <a:srgbClr val="FFFFFF"/>
          </a:solidFill>
          <a:ln/>
        </p:spPr>
      </p:sp>
      <p:sp>
        <p:nvSpPr>
          <p:cNvPr id="309251" name="Rectangle 2"/>
          <p:cNvSpPr>
            <a:spLocks noGrp="1" noChangeArrowheads="1"/>
          </p:cNvSpPr>
          <p:nvPr>
            <p:ph type="body" idx="1"/>
          </p:nvPr>
        </p:nvSpPr>
        <p:spPr>
          <a:noFill/>
          <a:ln/>
        </p:spPr>
        <p:txBody>
          <a:bodyPr/>
          <a:lstStyle/>
          <a:p>
            <a:pPr eaLnBrk="1" hangingPunct="1"/>
            <a:r>
              <a:rPr lang="en-US" sz="2400" dirty="0" err="1">
                <a:latin typeface="Lucida Grande" charset="0"/>
                <a:sym typeface="Lucida Grande" charset="0"/>
              </a:rPr>
              <a:t>Mahalanobis</a:t>
            </a:r>
            <a:r>
              <a:rPr lang="en-US" sz="2400" dirty="0">
                <a:latin typeface="Lucida Grande" charset="0"/>
                <a:sym typeface="Lucida Grande" charset="0"/>
              </a:rPr>
              <a:t> distance</a:t>
            </a:r>
          </a:p>
        </p:txBody>
      </p:sp>
    </p:spTree>
    <p:extLst>
      <p:ext uri="{BB962C8B-B14F-4D97-AF65-F5344CB8AC3E}">
        <p14:creationId xmlns:p14="http://schemas.microsoft.com/office/powerpoint/2010/main" val="963820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C6B6E2EC-038C-4345-9F5B-AFA84004738D}" type="slidenum">
              <a:rPr lang="en-US" altLang="en-US" smtClean="0"/>
              <a:pPr eaLnBrk="1" hangingPunct="1"/>
              <a:t>68</a:t>
            </a:fld>
            <a:endParaRPr lang="en-US" altLang="en-US"/>
          </a:p>
        </p:txBody>
      </p:sp>
      <p:sp>
        <p:nvSpPr>
          <p:cNvPr id="45059" name="Rectangle 2"/>
          <p:cNvSpPr>
            <a:spLocks noGrp="1" noRot="1" noChangeAspect="1" noChangeArrowheads="1" noTextEdit="1"/>
          </p:cNvSpPr>
          <p:nvPr>
            <p:ph type="sldImg"/>
          </p:nvPr>
        </p:nvSpPr>
        <p:spPr>
          <a:xfrm>
            <a:off x="457200" y="719138"/>
            <a:ext cx="6400800" cy="3600450"/>
          </a:xfrm>
          <a:ln/>
        </p:spPr>
      </p:sp>
      <p:sp>
        <p:nvSpPr>
          <p:cNvPr id="45060"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1528890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71B88C-BF48-444D-B3D0-0EF358F0ECF5}" type="datetimeFigureOut">
              <a:rPr lang="en-US" smtClean="0"/>
              <a:t>3/5/22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2824931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71B88C-BF48-444D-B3D0-0EF358F0ECF5}" type="datetimeFigureOut">
              <a:rPr lang="en-US" smtClean="0"/>
              <a:t>3/5/22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774380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71B88C-BF48-444D-B3D0-0EF358F0ECF5}" type="datetimeFigureOut">
              <a:rPr lang="en-US" smtClean="0"/>
              <a:t>3/5/22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4131643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endParaRPr lang="en-US"/>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9347200" y="6453336"/>
            <a:ext cx="2844800" cy="476250"/>
          </a:xfrm>
        </p:spPr>
        <p:txBody>
          <a:bodyPr/>
          <a:lstStyle>
            <a:lvl1pPr>
              <a:defRPr/>
            </a:lvl1pPr>
          </a:lstStyle>
          <a:p>
            <a:pPr>
              <a:defRPr/>
            </a:pPr>
            <a:fld id="{39A9441C-A09A-4422-9030-1E524ECE9949}" type="slidenum">
              <a:rPr lang="en-US"/>
              <a:pPr>
                <a:defRPr/>
              </a:pPr>
              <a:t>‹#›</a:t>
            </a:fld>
            <a:endParaRPr lang="en-US"/>
          </a:p>
        </p:txBody>
      </p:sp>
    </p:spTree>
    <p:extLst>
      <p:ext uri="{BB962C8B-B14F-4D97-AF65-F5344CB8AC3E}">
        <p14:creationId xmlns:p14="http://schemas.microsoft.com/office/powerpoint/2010/main" val="956401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6001DB-D49B-47EB-BE1B-3D21D1A5E3A8}" type="slidenum">
              <a:rPr lang="en-US"/>
              <a:pPr>
                <a:defRPr/>
              </a:pPr>
              <a:t>‹#›</a:t>
            </a:fld>
            <a:endParaRPr lang="en-US"/>
          </a:p>
        </p:txBody>
      </p:sp>
    </p:spTree>
    <p:extLst>
      <p:ext uri="{BB962C8B-B14F-4D97-AF65-F5344CB8AC3E}">
        <p14:creationId xmlns:p14="http://schemas.microsoft.com/office/powerpoint/2010/main" val="2432275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71B88C-BF48-444D-B3D0-0EF358F0ECF5}" type="datetimeFigureOut">
              <a:rPr lang="en-US" smtClean="0"/>
              <a:t>3/5/22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2589336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71B88C-BF48-444D-B3D0-0EF358F0ECF5}" type="datetimeFigureOut">
              <a:rPr lang="en-US" smtClean="0"/>
              <a:t>3/5/22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791051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71B88C-BF48-444D-B3D0-0EF358F0ECF5}" type="datetimeFigureOut">
              <a:rPr lang="en-US" smtClean="0"/>
              <a:t>3/5/22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96118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71B88C-BF48-444D-B3D0-0EF358F0ECF5}" type="datetimeFigureOut">
              <a:rPr lang="en-US" smtClean="0"/>
              <a:t>3/5/22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428437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71B88C-BF48-444D-B3D0-0EF358F0ECF5}" type="datetimeFigureOut">
              <a:rPr lang="en-US" smtClean="0"/>
              <a:t>3/5/22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69540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1B88C-BF48-444D-B3D0-0EF358F0ECF5}" type="datetimeFigureOut">
              <a:rPr lang="en-US" smtClean="0"/>
              <a:t>3/5/22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961475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71B88C-BF48-444D-B3D0-0EF358F0ECF5}" type="datetimeFigureOut">
              <a:rPr lang="en-US" smtClean="0"/>
              <a:t>3/5/22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317258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71B88C-BF48-444D-B3D0-0EF358F0ECF5}" type="datetimeFigureOut">
              <a:rPr lang="en-US" smtClean="0"/>
              <a:t>3/5/22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327083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71B88C-BF48-444D-B3D0-0EF358F0ECF5}" type="datetimeFigureOut">
              <a:rPr lang="en-US" smtClean="0"/>
              <a:t>3/5/22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367C7C-09A1-408A-B5FF-B1E14F508FC5}" type="slidenum">
              <a:rPr lang="en-US" smtClean="0"/>
              <a:t>‹#›</a:t>
            </a:fld>
            <a:endParaRPr lang="en-US"/>
          </a:p>
        </p:txBody>
      </p:sp>
    </p:spTree>
    <p:extLst>
      <p:ext uri="{BB962C8B-B14F-4D97-AF65-F5344CB8AC3E}">
        <p14:creationId xmlns:p14="http://schemas.microsoft.com/office/powerpoint/2010/main" val="2587454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n.wikipedia.org/wiki/File:UCSD_Seal.sv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e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tiff"/><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3.tiff"/><Relationship Id="rId3" Type="http://schemas.openxmlformats.org/officeDocument/2006/relationships/image" Target="../media/image78.tiff"/><Relationship Id="rId7" Type="http://schemas.openxmlformats.org/officeDocument/2006/relationships/image" Target="../media/image82.tiff"/><Relationship Id="rId2" Type="http://schemas.openxmlformats.org/officeDocument/2006/relationships/image" Target="../media/image77.tiff"/><Relationship Id="rId1" Type="http://schemas.openxmlformats.org/officeDocument/2006/relationships/slideLayout" Target="../slideLayouts/slideLayout2.xml"/><Relationship Id="rId6" Type="http://schemas.openxmlformats.org/officeDocument/2006/relationships/image" Target="../media/image81.tiff"/><Relationship Id="rId5" Type="http://schemas.openxmlformats.org/officeDocument/2006/relationships/image" Target="../media/image80.tiff"/><Relationship Id="rId4" Type="http://schemas.openxmlformats.org/officeDocument/2006/relationships/image" Target="../media/image79.tiff"/></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jpeg"/><Relationship Id="rId12" Type="http://schemas.openxmlformats.org/officeDocument/2006/relationships/image" Target="../media/image9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www.clker.com/clipart-2333.html" TargetMode="Externa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image" Target="../media/image5.e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03.emf"/><Relationship Id="rId4" Type="http://schemas.openxmlformats.org/officeDocument/2006/relationships/package" Target="../embeddings/Microsoft_Excel_Worksheet.xlsx"/></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wmf"/><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emf"/></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png"/><Relationship Id="rId7" Type="http://schemas.openxmlformats.org/officeDocument/2006/relationships/image" Target="../media/image12.tiff"/><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png"/><Relationship Id="rId9" Type="http://schemas.openxmlformats.org/officeDocument/2006/relationships/image" Target="../media/image14.tiff"/></Relationships>
</file>

<file path=ppt/slides/_rels/slide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2.emf"/><Relationship Id="rId7" Type="http://schemas.openxmlformats.org/officeDocument/2006/relationships/image" Target="../media/image136.emf"/><Relationship Id="rId2" Type="http://schemas.openxmlformats.org/officeDocument/2006/relationships/image" Target="../media/image131.emf"/><Relationship Id="rId1" Type="http://schemas.openxmlformats.org/officeDocument/2006/relationships/slideLayout" Target="../slideLayouts/slideLayout2.xml"/><Relationship Id="rId6" Type="http://schemas.openxmlformats.org/officeDocument/2006/relationships/image" Target="../media/image135.emf"/><Relationship Id="rId5" Type="http://schemas.openxmlformats.org/officeDocument/2006/relationships/image" Target="../media/image134.emf"/><Relationship Id="rId4" Type="http://schemas.openxmlformats.org/officeDocument/2006/relationships/image" Target="../media/image13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44.emf"/><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43.png"/><Relationship Id="rId5" Type="http://schemas.openxmlformats.org/officeDocument/2006/relationships/image" Target="../media/image142.wmf"/><Relationship Id="rId4" Type="http://schemas.openxmlformats.org/officeDocument/2006/relationships/image" Target="../media/image141.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6.tiff"/><Relationship Id="rId2" Type="http://schemas.openxmlformats.org/officeDocument/2006/relationships/image" Target="../media/image145.tiff"/><Relationship Id="rId1" Type="http://schemas.openxmlformats.org/officeDocument/2006/relationships/slideLayout" Target="../slideLayouts/slideLayout2.xml"/><Relationship Id="rId5" Type="http://schemas.openxmlformats.org/officeDocument/2006/relationships/image" Target="../media/image148.tiff"/><Relationship Id="rId4" Type="http://schemas.openxmlformats.org/officeDocument/2006/relationships/image" Target="../media/image147.tiff"/></Relationships>
</file>

<file path=ppt/slides/_rels/slide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1.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3.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5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slideLayout" Target="../slideLayouts/slideLayout12.xml"/><Relationship Id="rId4" Type="http://schemas.openxmlformats.org/officeDocument/2006/relationships/image" Target="../media/image170.wmf"/></Relationships>
</file>

<file path=ppt/slides/_rels/slide5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5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5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emf"/><Relationship Id="rId4" Type="http://schemas.openxmlformats.org/officeDocument/2006/relationships/image" Target="../media/image192.png"/></Relationships>
</file>

<file path=ppt/slides/_rels/slide6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67.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10" Type="http://schemas.openxmlformats.org/officeDocument/2006/relationships/image" Target="../media/image208.png"/><Relationship Id="rId4" Type="http://schemas.openxmlformats.org/officeDocument/2006/relationships/image" Target="../media/image202.emf"/><Relationship Id="rId9" Type="http://schemas.openxmlformats.org/officeDocument/2006/relationships/image" Target="../media/image207.png"/></Relationships>
</file>

<file path=ppt/slides/_rels/slide68.x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1.jpeg"/><Relationship Id="rId4" Type="http://schemas.openxmlformats.org/officeDocument/2006/relationships/image" Target="../media/image210.wmf"/></Relationships>
</file>

<file path=ppt/slides/_rels/slide69.x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5.jpeg"/><Relationship Id="rId5" Type="http://schemas.openxmlformats.org/officeDocument/2006/relationships/image" Target="../media/image214.png"/><Relationship Id="rId4" Type="http://schemas.openxmlformats.org/officeDocument/2006/relationships/image" Target="../media/image213.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7.png"/><Relationship Id="rId7" Type="http://schemas.openxmlformats.org/officeDocument/2006/relationships/image" Target="../media/image21.png"/><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26.png"/><Relationship Id="rId4" Type="http://schemas.openxmlformats.org/officeDocument/2006/relationships/oleObject" Target="../embeddings/oleObject2.bin"/><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1609912" y="1524000"/>
            <a:ext cx="9004300" cy="1638910"/>
          </a:xfrm>
          <a:prstGeom prst="rect">
            <a:avLst/>
          </a:prstGeom>
          <a:noFill/>
          <a:ln w="9525">
            <a:noFill/>
            <a:miter lim="800000"/>
            <a:headEnd/>
            <a:tailEnd/>
          </a:ln>
        </p:spPr>
        <p:txBody>
          <a:bodyPr wrap="square" anchor="ctr">
            <a:spAutoFit/>
          </a:bodyPr>
          <a:lstStyle/>
          <a:p>
            <a:pPr algn="ctr"/>
            <a:r>
              <a:rPr lang="en-US" sz="4400" b="1" dirty="0"/>
              <a:t>Modern Applied Population Genetics </a:t>
            </a:r>
          </a:p>
          <a:p>
            <a:pPr algn="ctr">
              <a:lnSpc>
                <a:spcPts val="1500"/>
              </a:lnSpc>
              <a:defRPr/>
            </a:pPr>
            <a:endParaRPr lang="en-US" sz="3400" b="1" dirty="0"/>
          </a:p>
          <a:p>
            <a:pPr algn="ctr">
              <a:defRPr/>
            </a:pPr>
            <a:r>
              <a:rPr lang="en-US" sz="2800" b="1" dirty="0"/>
              <a:t>Nicholas J. Schork, Ph.D.</a:t>
            </a:r>
            <a:endParaRPr lang="en-US" sz="2800" dirty="0"/>
          </a:p>
          <a:p>
            <a:pPr algn="ctr">
              <a:defRPr/>
            </a:pPr>
            <a:r>
              <a:rPr lang="en-US" sz="1600" b="1" dirty="0">
                <a:solidFill>
                  <a:schemeClr val="tx1">
                    <a:lumMod val="50000"/>
                    <a:lumOff val="50000"/>
                  </a:schemeClr>
                </a:solidFill>
              </a:rPr>
              <a:t>(UCSD, La Jolla, CA; </a:t>
            </a:r>
            <a:r>
              <a:rPr lang="en-US" sz="1600" b="1" dirty="0" err="1">
                <a:solidFill>
                  <a:schemeClr val="tx1">
                    <a:lumMod val="50000"/>
                    <a:lumOff val="50000"/>
                  </a:schemeClr>
                </a:solidFill>
              </a:rPr>
              <a:t>TGen</a:t>
            </a:r>
            <a:r>
              <a:rPr lang="en-US" sz="1600" b="1" dirty="0">
                <a:solidFill>
                  <a:schemeClr val="tx1">
                    <a:lumMod val="50000"/>
                    <a:lumOff val="50000"/>
                  </a:schemeClr>
                </a:solidFill>
              </a:rPr>
              <a:t>/COH, Phoenix AZ)</a:t>
            </a:r>
          </a:p>
        </p:txBody>
      </p:sp>
      <p:sp>
        <p:nvSpPr>
          <p:cNvPr id="1028" name="Text Box 3"/>
          <p:cNvSpPr txBox="1">
            <a:spLocks noChangeArrowheads="1"/>
          </p:cNvSpPr>
          <p:nvPr/>
        </p:nvSpPr>
        <p:spPr bwMode="auto">
          <a:xfrm>
            <a:off x="1642535" y="3759876"/>
            <a:ext cx="8259082" cy="400110"/>
          </a:xfrm>
          <a:prstGeom prst="rect">
            <a:avLst/>
          </a:prstGeom>
          <a:noFill/>
          <a:ln w="9525">
            <a:noFill/>
            <a:miter lim="800000"/>
            <a:headEnd/>
            <a:tailEnd/>
          </a:ln>
        </p:spPr>
        <p:txBody>
          <a:bodyPr wrap="square">
            <a:spAutoFit/>
          </a:bodyPr>
          <a:lstStyle/>
          <a:p>
            <a:pPr marL="274320" indent="-182880">
              <a:buFont typeface="+mj-lt"/>
              <a:buAutoNum type="arabicPeriod"/>
              <a:defRPr/>
            </a:pPr>
            <a:r>
              <a:rPr lang="en-US" sz="2000" dirty="0"/>
              <a:t> Views on Global Human Genetic Variation and </a:t>
            </a:r>
            <a:r>
              <a:rPr lang="en-US" sz="2000" dirty="0" err="1"/>
              <a:t>Lewontin’s</a:t>
            </a:r>
            <a:r>
              <a:rPr lang="en-US" sz="2000" dirty="0"/>
              <a:t> Studies &amp; Fallacy</a:t>
            </a:r>
          </a:p>
        </p:txBody>
      </p:sp>
      <p:sp>
        <p:nvSpPr>
          <p:cNvPr id="11" name="Text Box 3"/>
          <p:cNvSpPr txBox="1">
            <a:spLocks noChangeArrowheads="1"/>
          </p:cNvSpPr>
          <p:nvPr/>
        </p:nvSpPr>
        <p:spPr bwMode="auto">
          <a:xfrm>
            <a:off x="1642536" y="4285992"/>
            <a:ext cx="8872495" cy="400110"/>
          </a:xfrm>
          <a:prstGeom prst="rect">
            <a:avLst/>
          </a:prstGeom>
          <a:noFill/>
          <a:ln w="9525">
            <a:noFill/>
            <a:miter lim="800000"/>
            <a:headEnd/>
            <a:tailEnd/>
          </a:ln>
        </p:spPr>
        <p:txBody>
          <a:bodyPr wrap="square">
            <a:spAutoFit/>
          </a:bodyPr>
          <a:lstStyle/>
          <a:p>
            <a:pPr marL="274320" indent="-182880">
              <a:defRPr/>
            </a:pPr>
            <a:r>
              <a:rPr lang="en-US" sz="2000" dirty="0"/>
              <a:t>2. Global Human Functional Genomic Diversity: Stratification and Its Consequences</a:t>
            </a:r>
          </a:p>
        </p:txBody>
      </p:sp>
      <p:sp>
        <p:nvSpPr>
          <p:cNvPr id="12" name="Text Box 3"/>
          <p:cNvSpPr txBox="1">
            <a:spLocks noChangeArrowheads="1"/>
          </p:cNvSpPr>
          <p:nvPr/>
        </p:nvSpPr>
        <p:spPr bwMode="auto">
          <a:xfrm>
            <a:off x="1642536" y="4812108"/>
            <a:ext cx="7606891" cy="400110"/>
          </a:xfrm>
          <a:prstGeom prst="rect">
            <a:avLst/>
          </a:prstGeom>
          <a:noFill/>
          <a:ln w="9525">
            <a:noFill/>
            <a:miter lim="800000"/>
            <a:headEnd/>
            <a:tailEnd/>
          </a:ln>
        </p:spPr>
        <p:txBody>
          <a:bodyPr wrap="none">
            <a:spAutoFit/>
          </a:bodyPr>
          <a:lstStyle/>
          <a:p>
            <a:pPr marL="274320" indent="-182880">
              <a:defRPr/>
            </a:pPr>
            <a:r>
              <a:rPr lang="en-US" sz="2000" dirty="0"/>
              <a:t>3. Admixture: Characterization, Consequences and Admixture Mapping</a:t>
            </a:r>
          </a:p>
        </p:txBody>
      </p:sp>
      <p:sp>
        <p:nvSpPr>
          <p:cNvPr id="13" name="Text Box 3"/>
          <p:cNvSpPr txBox="1">
            <a:spLocks noChangeArrowheads="1"/>
          </p:cNvSpPr>
          <p:nvPr/>
        </p:nvSpPr>
        <p:spPr bwMode="auto">
          <a:xfrm>
            <a:off x="1642535" y="5338224"/>
            <a:ext cx="7907678" cy="400110"/>
          </a:xfrm>
          <a:prstGeom prst="rect">
            <a:avLst/>
          </a:prstGeom>
          <a:noFill/>
          <a:ln w="9525">
            <a:noFill/>
            <a:miter lim="800000"/>
            <a:headEnd/>
            <a:tailEnd/>
          </a:ln>
        </p:spPr>
        <p:txBody>
          <a:bodyPr wrap="none">
            <a:spAutoFit/>
          </a:bodyPr>
          <a:lstStyle/>
          <a:p>
            <a:pPr marL="274320" indent="-182880">
              <a:buFont typeface="+mj-lt"/>
              <a:buAutoNum type="arabicPeriod" startAt="4"/>
              <a:defRPr/>
            </a:pPr>
            <a:r>
              <a:rPr lang="en-US" sz="2000" dirty="0"/>
              <a:t> Population Genetics and Evolutionary Genetics: Integration and Impact</a:t>
            </a:r>
          </a:p>
        </p:txBody>
      </p:sp>
      <p:sp>
        <p:nvSpPr>
          <p:cNvPr id="3" name="AutoShape 2"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1587500" y="-38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1739900" y="-23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hQSEA8PEhQVFRUVFBgXFxYXFxYXFhYWFBwWGRskGRQXHCgeFxwkHhMeIDEgJSoqLi0sGCoxNTAqQSgrLDUBCQoKDgwOGA8OFy4kHR8pKTUqNTU1NSwzLTU1NjUpKTA1KSo1Lik2NSkpNTUpKiwqKiw2NjYyNSkuKSkpKSkpKf/AABEIADIAqAMBIgACEQEDEQH/xAAcAAADAQADAQEAAAAAAAAAAAAABgcFAgMEAQj/xAA6EAABAwMCAwUFBQcFAAAAAAABAgMRAAQSBSEGEzEHIkFRkRQWU2GiMkJScdIXIzOBgqPRFSQ2ofD/xAAYAQEBAQEBAAAAAAAAAAAAAAAAAQMEAv/EACURAAIBAwMEAgMAAAAAAAAAAAABAgMRkQQUIRNRUlNhsSMxcf/aAAwDAQACEQMRAD8ApWucbC21Cx0/lFRufv5gBG6h9nHf7PmKZ6l3HX/ItD/995dVGgCkvintLRbXAsbdhy7uYktt7BM77qAUZjfYGB1inSpV2QJDt9rd0vdwvYyeqUqW8SPoSP6KAonD2puXFs2+6yq3WqZaWZUmCRuSB5T08a0aUO1XU3bfS33mXFNrCm4UkwRK0g7/AJV09mtpeKZN7eXBcNy22pDfg0kAwR4SoEE7eHU0A61gcYcVGxbZcFu4/wAx0N4t9UyCZ6HygDxJ6ipNxBxSuxeZcY1Z29cQ7D7RH7opG5gjuwYx2J6yIinnti1l63tbNbDq2lKu0pUUGCU4OmD8pA9KAf6KQu1fiN9hq0tbVWD129ywsdUplIMHwJU4kT4Caw9DevLbX2NNevXbhoMqX3u7lKFK7wkzB6b9IoCm6xfli3ffCMy22peExlgCYmDHTypf0jtAQ/pbuqcspDYclvKTLfQZR47eHjTU42FApIkEQR5g9a/Pab42uk63ppPeReIbE9SlZIMfytp/q+dAWzg/iI31o3dlotBZVCSrLZJKZmB1itqpzxZqrmkaHatMwl4pbZSdjispKlkTtPdVE+dY3CXEjjOrW1mNQN+zcNd5ROWDoCj3T4fY9FUBX6Kk/EF5eP6+5prF45btrYSo4wrEBORwG0EkdZ8TWh2U6vcXDOpWj7y1rYdLaXjusZZp2J6wW8hPnQDxY6+w88/btOJW4zAcSmTgSSIJ6TKTt8q0Ki/Zpobh1XU4unhyHxzIx/3MLdH7388SdvxGtDjLihb2quaf7d7Aww1KnAQCt1QBAnyGQ2noDQFYoqdcAcUvXWj3i3XCp1jnN80HdWLYWkyPEZjf5TXg7JFX93hf3F2pTLebSWjuXFeKlER0J2menhQD/wD6q6HQ2WDBVGYKikCSJPcHgJjp86K1aKAlFtbXmpazZXrtm5as2oklyQVEZERIEklQ6DYDrTbrusXzeo2LDFvnaufxncScdzPeBhEAA79ZimjMeYozHmKl0U5VJrnSb7SdTuru0tlXVtdEqU2ickqJKtwJIIUpRBgiFEbVV+YPMetGY8xS6FhC41Tc3+hqi1cQ+4UHkfaWnFweYHgJ6Ctq30p1WjItUyh42QbAOxSvl4wT4b7T4UxhY8xRzR5j1pch+fbzh69c0xjT0aa6hbDyluO4gc0kOJTA6r2c3IkDER1qi9sGjPXNrZoYaW6pN0lagkSQnB0SflKh60+cweY9RRzR5j1FW4uI3atw0/cNWlzapzetXuYlG0qEpO0kSQptJjxE0raLqD7/ABOw7cMG3WbdX7oqyISG1QSR5mdoql8Uaa7cMBu3ujbLCwrmJAUSBOxEjYz/ANVjcJcAi2uXL64uVXVytOOagAEp26CSZgRPgNooBzqNcTcB3DmvJUhpZtXnmHXFgdyWx3sj/Ij+qrFzk+Y9RRzk+Y9RVsyXQodqnCrl9YctgS604HUJkDKApJAJ2mFmJ8a8fBt6XH2kuaP7KtKCVP8ALQhIWBHcOIVvv+Xz60985PmPUUc5PmPUUsxdE8GhP+8/tnKXyPZ8ebHcywiJ85rs7K9Eft3tXU80tsOXGSCoRmnJ4yPl3h60/h0eY9RXznp/En1FQ9Ln9Ey4Wsrqy1q/Sq1cWzdvSH0/w0JlxYJIBH38YMGa4cUcPPW2rr1FNl7cw+2ErbCUrUhYCRISoHfuAgx4kSKqHPT+JPqKOen8SfUUFn2FrTEl3TbkosjZqcQ8AxilKicSlJISBuoRXi7INJettNDT7am185w4qEGCRFOXPT+JPqK+pdB2BB/IigsznRRRQhh2ej2boUpsBYStSFFK1GFoMKB36giCK9Huxb/D+pf+azeArNbbN2HEKQVX92sBQIJQt1RSRPUEGQaZq59rQ9ccI33FbzeWLXJ0/F1ebeLTnLcPMMIckDFXe2MkCPnWj7s2/wAP6l/5qY6nwpdJTc3DLTh59+4h9rFUraTcBxl1KY3x3Ej7qvzqxU2tD1xwhuKvm8syHdKtWEqfXi2lAJUtSyEpEQZKjA614NM0LT7hHNYCHUSRkhxahI6iQrrXr4ytEO2TzbiHlpOOzCcnQQoEFKfGCAf5V5+BXrlVu57UlQh1QaU42lp1xqEwpxpOyVTkPmAD416WnpJWUFgxqN1HefP95PR7mWnwvrX+qsZoaQp0MJcZLhVhgHlZZTERl1kRTpSpbacsa2+9yyGzZtpC8e4VhwkgKiMo3p0KXgsGfTh2Roe5lp8L61/qrj/oVmw42CEoW5khAK1yslKsgkFW5xmt2lzia0Wu70hSEKUlu5WpZAJCEll0AqI6CSBv51VRpp3UVgdOHZHZ7h2fwfrc/VWdq2iaXa4e0FDWc45urTOMTEq8Mh604UtdpFit3S71ttCnHFNQlKUlSiZT0A38K7NzW83lmGz0/rjhHDT+FdOfbDrKUuIMwpLjhBjY75edej3Es/hfW5+qt5CQBAEVyNNzW83ljZ6f1xwhWstI03BpxsoKbkKabUHVkO5pVkEnLc4pV08jR+zLT/gf3Hf10s8Oae+E6NYKt3kqsrlxbrqkQyUJQ+gFDkwvLnAgDyM1T6wqfld6nL+eTu09Seli46eTgn24+hH1bhDR7UJNwENBU4lbzqZiJiV/MetduncC6VcNh1ltLiCSApLrpEjY75+daXH9mp3Tb1ttBWtTKglKRkokx0A3mtu0bhCBEd0bRHhWfSh4o6N/qvbLLFz9mWn/AAP7jv666eGLHSk3J9iU2XkpUCEurWQJhXdKiOtN9T7s3Q60osupvE7vHBy3ShhMuFQKXsclEjwJ8aqpwXKSJLW6iacZVZNP5ZQaKKK9nIFFFFAEUUUUAUUUUAUUUUAUUUUAUUUUAUUUUARRRRQBRRRQBXyK+0UAUUUUB//Z"/>
          <p:cNvSpPr>
            <a:spLocks noChangeAspect="1" noChangeArrowheads="1"/>
          </p:cNvSpPr>
          <p:nvPr/>
        </p:nvSpPr>
        <p:spPr bwMode="auto">
          <a:xfrm>
            <a:off x="1892300" y="-79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UCSD Seal.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28092"/>
            <a:ext cx="798920" cy="79892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9829800" y="206180"/>
            <a:ext cx="2164375" cy="523220"/>
          </a:xfrm>
          <a:prstGeom prst="rect">
            <a:avLst/>
          </a:prstGeom>
          <a:noFill/>
        </p:spPr>
        <p:txBody>
          <a:bodyPr wrap="none" rtlCol="0">
            <a:spAutoFit/>
          </a:bodyPr>
          <a:lstStyle/>
          <a:p>
            <a:pPr algn="ctr"/>
            <a:r>
              <a:rPr lang="en-US" sz="1400" b="1" dirty="0"/>
              <a:t>UCSD BIOM 262: 3/8/2022</a:t>
            </a:r>
          </a:p>
          <a:p>
            <a:pPr algn="ctr"/>
            <a:r>
              <a:rPr lang="en-US" sz="1400" b="1" dirty="0"/>
              <a:t>Lecture Notes</a:t>
            </a:r>
          </a:p>
        </p:txBody>
      </p:sp>
    </p:spTree>
    <p:extLst>
      <p:ext uri="{BB962C8B-B14F-4D97-AF65-F5344CB8AC3E}">
        <p14:creationId xmlns:p14="http://schemas.microsoft.com/office/powerpoint/2010/main" val="333665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7"/>
          <p:cNvSpPr txBox="1">
            <a:spLocks noChangeArrowheads="1"/>
          </p:cNvSpPr>
          <p:nvPr/>
        </p:nvSpPr>
        <p:spPr bwMode="auto">
          <a:xfrm>
            <a:off x="1828800" y="230863"/>
            <a:ext cx="8571514" cy="523220"/>
          </a:xfrm>
          <a:prstGeom prst="rect">
            <a:avLst/>
          </a:prstGeom>
          <a:noFill/>
          <a:ln w="9525">
            <a:noFill/>
            <a:miter lim="800000"/>
            <a:headEnd/>
            <a:tailEnd/>
          </a:ln>
        </p:spPr>
        <p:txBody>
          <a:bodyPr wrap="none">
            <a:prstTxWarp prst="textNoShape">
              <a:avLst/>
            </a:prstTxWarp>
            <a:spAutoFit/>
          </a:bodyPr>
          <a:lstStyle/>
          <a:p>
            <a:r>
              <a:rPr lang="en-US" sz="2800" b="1" dirty="0"/>
              <a:t>With Enough Markers, Populations Can Be Distinguished</a:t>
            </a:r>
          </a:p>
        </p:txBody>
      </p:sp>
      <p:pic>
        <p:nvPicPr>
          <p:cNvPr id="181252" name="Picture 10"/>
          <p:cNvPicPr>
            <a:picLocks noChangeAspect="1" noChangeArrowheads="1"/>
          </p:cNvPicPr>
          <p:nvPr/>
        </p:nvPicPr>
        <p:blipFill>
          <a:blip r:embed="rId2"/>
          <a:srcRect/>
          <a:stretch>
            <a:fillRect/>
          </a:stretch>
        </p:blipFill>
        <p:spPr bwMode="auto">
          <a:xfrm>
            <a:off x="778822" y="2271089"/>
            <a:ext cx="4308763" cy="4443414"/>
          </a:xfrm>
          <a:prstGeom prst="rect">
            <a:avLst/>
          </a:prstGeom>
          <a:noFill/>
          <a:ln w="9525">
            <a:noFill/>
            <a:miter lim="800000"/>
            <a:headEnd/>
            <a:tailEnd/>
          </a:ln>
        </p:spPr>
      </p:pic>
      <p:pic>
        <p:nvPicPr>
          <p:cNvPr id="181251" name="Picture 9"/>
          <p:cNvPicPr>
            <a:picLocks noChangeAspect="1" noChangeArrowheads="1"/>
          </p:cNvPicPr>
          <p:nvPr/>
        </p:nvPicPr>
        <p:blipFill>
          <a:blip r:embed="rId3"/>
          <a:srcRect/>
          <a:stretch>
            <a:fillRect/>
          </a:stretch>
        </p:blipFill>
        <p:spPr bwMode="auto">
          <a:xfrm>
            <a:off x="783896" y="828353"/>
            <a:ext cx="4303689" cy="1368466"/>
          </a:xfrm>
          <a:prstGeom prst="rect">
            <a:avLst/>
          </a:prstGeom>
          <a:noFill/>
          <a:ln w="9525">
            <a:noFill/>
            <a:miter lim="800000"/>
            <a:headEnd/>
            <a:tailEnd/>
          </a:ln>
        </p:spPr>
      </p:pic>
      <p:grpSp>
        <p:nvGrpSpPr>
          <p:cNvPr id="5" name="Group 4">
            <a:extLst>
              <a:ext uri="{FF2B5EF4-FFF2-40B4-BE49-F238E27FC236}">
                <a16:creationId xmlns:a16="http://schemas.microsoft.com/office/drawing/2014/main" id="{C9510586-4367-DF4A-80C6-D9C4165E581F}"/>
              </a:ext>
            </a:extLst>
          </p:cNvPr>
          <p:cNvGrpSpPr/>
          <p:nvPr/>
        </p:nvGrpSpPr>
        <p:grpSpPr>
          <a:xfrm>
            <a:off x="6400800" y="756256"/>
            <a:ext cx="4778704" cy="1469630"/>
            <a:chOff x="105953" y="1435495"/>
            <a:chExt cx="4778704" cy="1469630"/>
          </a:xfrm>
        </p:grpSpPr>
        <p:pic>
          <p:nvPicPr>
            <p:cNvPr id="6" name="Picture 4">
              <a:extLst>
                <a:ext uri="{FF2B5EF4-FFF2-40B4-BE49-F238E27FC236}">
                  <a16:creationId xmlns:a16="http://schemas.microsoft.com/office/drawing/2014/main" id="{099EA61E-66A5-A741-9AB9-B51C3FEB3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53" y="1435495"/>
              <a:ext cx="4778704"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a:extLst>
                <a:ext uri="{FF2B5EF4-FFF2-40B4-BE49-F238E27FC236}">
                  <a16:creationId xmlns:a16="http://schemas.microsoft.com/office/drawing/2014/main" id="{8F19DEC4-8222-6E41-BDA8-BE33E6A83D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53" y="2743200"/>
              <a:ext cx="21431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 name="Picture 6">
            <a:extLst>
              <a:ext uri="{FF2B5EF4-FFF2-40B4-BE49-F238E27FC236}">
                <a16:creationId xmlns:a16="http://schemas.microsoft.com/office/drawing/2014/main" id="{6D641C00-788C-494F-8001-0DBFA6A30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8752" y="2346629"/>
            <a:ext cx="2791362" cy="203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a:extLst>
              <a:ext uri="{FF2B5EF4-FFF2-40B4-BE49-F238E27FC236}">
                <a16:creationId xmlns:a16="http://schemas.microsoft.com/office/drawing/2014/main" id="{2EC2B925-7011-DB46-B1D4-35B41BD925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4692" y="2496503"/>
            <a:ext cx="32194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a:extLst>
              <a:ext uri="{FF2B5EF4-FFF2-40B4-BE49-F238E27FC236}">
                <a16:creationId xmlns:a16="http://schemas.microsoft.com/office/drawing/2014/main" id="{CAD74CC8-EC9E-1E45-AB37-8B9F7DD92368}"/>
              </a:ext>
            </a:extLst>
          </p:cNvPr>
          <p:cNvGrpSpPr/>
          <p:nvPr/>
        </p:nvGrpSpPr>
        <p:grpSpPr>
          <a:xfrm>
            <a:off x="9144693" y="4524351"/>
            <a:ext cx="2539480" cy="1919610"/>
            <a:chOff x="4191000" y="2895600"/>
            <a:chExt cx="4562475" cy="3505200"/>
          </a:xfrm>
        </p:grpSpPr>
        <p:pic>
          <p:nvPicPr>
            <p:cNvPr id="11" name="Picture 3">
              <a:extLst>
                <a:ext uri="{FF2B5EF4-FFF2-40B4-BE49-F238E27FC236}">
                  <a16:creationId xmlns:a16="http://schemas.microsoft.com/office/drawing/2014/main" id="{810D5CBA-FD0F-F949-9906-0855B0CD5F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0" y="2895600"/>
              <a:ext cx="4562475" cy="3410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a:extLst>
                <a:ext uri="{FF2B5EF4-FFF2-40B4-BE49-F238E27FC236}">
                  <a16:creationId xmlns:a16="http://schemas.microsoft.com/office/drawing/2014/main" id="{B6308431-20DA-7F41-827D-E14A3400CB2A}"/>
                </a:ext>
              </a:extLst>
            </p:cNvPr>
            <p:cNvSpPr/>
            <p:nvPr/>
          </p:nvSpPr>
          <p:spPr>
            <a:xfrm>
              <a:off x="4191000" y="6248400"/>
              <a:ext cx="381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DB87EB64-9B7E-8E4E-89A3-45DF0701017F}"/>
              </a:ext>
            </a:extLst>
          </p:cNvPr>
          <p:cNvSpPr txBox="1"/>
          <p:nvPr/>
        </p:nvSpPr>
        <p:spPr>
          <a:xfrm>
            <a:off x="8153400" y="990600"/>
            <a:ext cx="1752600" cy="381000"/>
          </a:xfrm>
          <a:prstGeom prst="rect">
            <a:avLst/>
          </a:prstGeom>
          <a:noFill/>
          <a:ln w="28575">
            <a:solidFill>
              <a:srgbClr val="FF0000"/>
            </a:solidFill>
          </a:ln>
        </p:spPr>
        <p:txBody>
          <a:bodyPr wrap="square" rtlCol="0">
            <a:spAutoFit/>
          </a:bodyPr>
          <a:lstStyle/>
          <a:p>
            <a:endParaRPr lang="en-US" dirty="0">
              <a:solidFill>
                <a:srgbClr val="FF0000"/>
              </a:solidFill>
            </a:endParaRPr>
          </a:p>
        </p:txBody>
      </p:sp>
    </p:spTree>
    <p:extLst>
      <p:ext uri="{BB962C8B-B14F-4D97-AF65-F5344CB8AC3E}">
        <p14:creationId xmlns:p14="http://schemas.microsoft.com/office/powerpoint/2010/main" val="81266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36C722-71CC-FA40-8440-61C352CBF0FF}"/>
              </a:ext>
            </a:extLst>
          </p:cNvPr>
          <p:cNvPicPr>
            <a:picLocks noChangeAspect="1"/>
          </p:cNvPicPr>
          <p:nvPr/>
        </p:nvPicPr>
        <p:blipFill>
          <a:blip r:embed="rId2"/>
          <a:stretch>
            <a:fillRect/>
          </a:stretch>
        </p:blipFill>
        <p:spPr>
          <a:xfrm>
            <a:off x="344064" y="1828800"/>
            <a:ext cx="3698741" cy="3931024"/>
          </a:xfrm>
          <a:prstGeom prst="rect">
            <a:avLst/>
          </a:prstGeom>
          <a:ln>
            <a:solidFill>
              <a:schemeClr val="tx1"/>
            </a:solidFill>
          </a:ln>
        </p:spPr>
      </p:pic>
      <p:sp>
        <p:nvSpPr>
          <p:cNvPr id="5" name="Text Box 7">
            <a:extLst>
              <a:ext uri="{FF2B5EF4-FFF2-40B4-BE49-F238E27FC236}">
                <a16:creationId xmlns:a16="http://schemas.microsoft.com/office/drawing/2014/main" id="{580AC5D4-B2BB-0942-B8DB-8E3497FB3DBE}"/>
              </a:ext>
            </a:extLst>
          </p:cNvPr>
          <p:cNvSpPr txBox="1">
            <a:spLocks noChangeArrowheads="1"/>
          </p:cNvSpPr>
          <p:nvPr/>
        </p:nvSpPr>
        <p:spPr bwMode="auto">
          <a:xfrm>
            <a:off x="2171919" y="304800"/>
            <a:ext cx="7619394" cy="523220"/>
          </a:xfrm>
          <a:prstGeom prst="rect">
            <a:avLst/>
          </a:prstGeom>
          <a:noFill/>
          <a:ln w="9525">
            <a:noFill/>
            <a:miter lim="800000"/>
            <a:headEnd/>
            <a:tailEnd/>
          </a:ln>
        </p:spPr>
        <p:txBody>
          <a:bodyPr wrap="none">
            <a:prstTxWarp prst="textNoShape">
              <a:avLst/>
            </a:prstTxWarp>
            <a:spAutoFit/>
          </a:bodyPr>
          <a:lstStyle/>
          <a:p>
            <a:r>
              <a:rPr lang="en-US" sz="2800" b="1" dirty="0"/>
              <a:t>Population-Level Genomic Variant Data Resources</a:t>
            </a:r>
          </a:p>
        </p:txBody>
      </p:sp>
      <p:pic>
        <p:nvPicPr>
          <p:cNvPr id="6" name="Picture 5">
            <a:extLst>
              <a:ext uri="{FF2B5EF4-FFF2-40B4-BE49-F238E27FC236}">
                <a16:creationId xmlns:a16="http://schemas.microsoft.com/office/drawing/2014/main" id="{59B387B8-3D75-D642-A409-36BEB74C3F44}"/>
              </a:ext>
            </a:extLst>
          </p:cNvPr>
          <p:cNvPicPr>
            <a:picLocks noChangeAspect="1"/>
          </p:cNvPicPr>
          <p:nvPr/>
        </p:nvPicPr>
        <p:blipFill>
          <a:blip r:embed="rId3"/>
          <a:stretch>
            <a:fillRect/>
          </a:stretch>
        </p:blipFill>
        <p:spPr>
          <a:xfrm>
            <a:off x="8161745" y="1813112"/>
            <a:ext cx="3715576" cy="3962400"/>
          </a:xfrm>
          <a:prstGeom prst="rect">
            <a:avLst/>
          </a:prstGeom>
          <a:ln>
            <a:solidFill>
              <a:schemeClr val="tx1"/>
            </a:solidFill>
          </a:ln>
        </p:spPr>
      </p:pic>
      <p:pic>
        <p:nvPicPr>
          <p:cNvPr id="7" name="Picture 6">
            <a:extLst>
              <a:ext uri="{FF2B5EF4-FFF2-40B4-BE49-F238E27FC236}">
                <a16:creationId xmlns:a16="http://schemas.microsoft.com/office/drawing/2014/main" id="{6C9EA505-4B9C-7A4B-A9D9-C0EA432165D5}"/>
              </a:ext>
            </a:extLst>
          </p:cNvPr>
          <p:cNvPicPr>
            <a:picLocks noChangeAspect="1"/>
          </p:cNvPicPr>
          <p:nvPr/>
        </p:nvPicPr>
        <p:blipFill>
          <a:blip r:embed="rId4"/>
          <a:stretch>
            <a:fillRect/>
          </a:stretch>
        </p:blipFill>
        <p:spPr>
          <a:xfrm>
            <a:off x="4239319" y="1813112"/>
            <a:ext cx="3713361" cy="3962400"/>
          </a:xfrm>
          <a:prstGeom prst="rect">
            <a:avLst/>
          </a:prstGeom>
          <a:ln>
            <a:solidFill>
              <a:schemeClr val="tx1"/>
            </a:solidFill>
          </a:ln>
        </p:spPr>
      </p:pic>
    </p:spTree>
    <p:extLst>
      <p:ext uri="{BB962C8B-B14F-4D97-AF65-F5344CB8AC3E}">
        <p14:creationId xmlns:p14="http://schemas.microsoft.com/office/powerpoint/2010/main" val="2176331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40D629BE-A42E-1249-B89D-090CCE5EC443}"/>
              </a:ext>
            </a:extLst>
          </p:cNvPr>
          <p:cNvSpPr txBox="1">
            <a:spLocks noChangeArrowheads="1"/>
          </p:cNvSpPr>
          <p:nvPr/>
        </p:nvSpPr>
        <p:spPr bwMode="auto">
          <a:xfrm>
            <a:off x="1710023" y="222344"/>
            <a:ext cx="8771953" cy="523220"/>
          </a:xfrm>
          <a:prstGeom prst="rect">
            <a:avLst/>
          </a:prstGeom>
          <a:noFill/>
          <a:ln w="9525">
            <a:noFill/>
            <a:miter lim="800000"/>
            <a:headEnd/>
            <a:tailEnd/>
          </a:ln>
        </p:spPr>
        <p:txBody>
          <a:bodyPr wrap="none">
            <a:prstTxWarp prst="textNoShape">
              <a:avLst/>
            </a:prstTxWarp>
            <a:spAutoFit/>
          </a:bodyPr>
          <a:lstStyle/>
          <a:p>
            <a:r>
              <a:rPr lang="en-US" sz="2800" b="1" dirty="0"/>
              <a:t>Applied Population-Level Genomic Variant Data Resources</a:t>
            </a:r>
          </a:p>
        </p:txBody>
      </p:sp>
      <p:pic>
        <p:nvPicPr>
          <p:cNvPr id="5" name="Picture 4">
            <a:extLst>
              <a:ext uri="{FF2B5EF4-FFF2-40B4-BE49-F238E27FC236}">
                <a16:creationId xmlns:a16="http://schemas.microsoft.com/office/drawing/2014/main" id="{783EEEC7-3A9C-564B-A118-E22B262C71AD}"/>
              </a:ext>
            </a:extLst>
          </p:cNvPr>
          <p:cNvPicPr>
            <a:picLocks noChangeAspect="1"/>
          </p:cNvPicPr>
          <p:nvPr/>
        </p:nvPicPr>
        <p:blipFill>
          <a:blip r:embed="rId2"/>
          <a:stretch>
            <a:fillRect/>
          </a:stretch>
        </p:blipFill>
        <p:spPr>
          <a:xfrm>
            <a:off x="152400" y="969818"/>
            <a:ext cx="3832390" cy="5665838"/>
          </a:xfrm>
          <a:prstGeom prst="rect">
            <a:avLst/>
          </a:prstGeom>
          <a:ln>
            <a:solidFill>
              <a:schemeClr val="tx1"/>
            </a:solidFill>
          </a:ln>
        </p:spPr>
      </p:pic>
      <p:pic>
        <p:nvPicPr>
          <p:cNvPr id="6" name="Picture 5">
            <a:extLst>
              <a:ext uri="{FF2B5EF4-FFF2-40B4-BE49-F238E27FC236}">
                <a16:creationId xmlns:a16="http://schemas.microsoft.com/office/drawing/2014/main" id="{E843E480-18A5-E143-93DB-2508D21B3E46}"/>
              </a:ext>
            </a:extLst>
          </p:cNvPr>
          <p:cNvPicPr>
            <a:picLocks noChangeAspect="1"/>
          </p:cNvPicPr>
          <p:nvPr/>
        </p:nvPicPr>
        <p:blipFill>
          <a:blip r:embed="rId3"/>
          <a:stretch>
            <a:fillRect/>
          </a:stretch>
        </p:blipFill>
        <p:spPr>
          <a:xfrm>
            <a:off x="4172879" y="969818"/>
            <a:ext cx="3832390" cy="5665838"/>
          </a:xfrm>
          <a:prstGeom prst="rect">
            <a:avLst/>
          </a:prstGeom>
          <a:ln>
            <a:solidFill>
              <a:schemeClr val="tx1"/>
            </a:solidFill>
          </a:ln>
        </p:spPr>
      </p:pic>
      <p:pic>
        <p:nvPicPr>
          <p:cNvPr id="7" name="Picture 6">
            <a:extLst>
              <a:ext uri="{FF2B5EF4-FFF2-40B4-BE49-F238E27FC236}">
                <a16:creationId xmlns:a16="http://schemas.microsoft.com/office/drawing/2014/main" id="{B93D0CD7-78FB-7645-A60B-3BB787E691AC}"/>
              </a:ext>
            </a:extLst>
          </p:cNvPr>
          <p:cNvPicPr>
            <a:picLocks noChangeAspect="1"/>
          </p:cNvPicPr>
          <p:nvPr/>
        </p:nvPicPr>
        <p:blipFill>
          <a:blip r:embed="rId4"/>
          <a:stretch>
            <a:fillRect/>
          </a:stretch>
        </p:blipFill>
        <p:spPr>
          <a:xfrm>
            <a:off x="8207212" y="969818"/>
            <a:ext cx="3832391" cy="5665838"/>
          </a:xfrm>
          <a:prstGeom prst="rect">
            <a:avLst/>
          </a:prstGeom>
          <a:ln>
            <a:solidFill>
              <a:schemeClr val="tx1"/>
            </a:solidFill>
          </a:ln>
        </p:spPr>
      </p:pic>
    </p:spTree>
    <p:extLst>
      <p:ext uri="{BB962C8B-B14F-4D97-AF65-F5344CB8AC3E}">
        <p14:creationId xmlns:p14="http://schemas.microsoft.com/office/powerpoint/2010/main" val="4121796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49C8AB7B-1C3D-894E-A90B-13901F6A8BC8}"/>
              </a:ext>
            </a:extLst>
          </p:cNvPr>
          <p:cNvSpPr txBox="1">
            <a:spLocks noChangeArrowheads="1"/>
          </p:cNvSpPr>
          <p:nvPr/>
        </p:nvSpPr>
        <p:spPr bwMode="auto">
          <a:xfrm>
            <a:off x="1314563" y="228600"/>
            <a:ext cx="9562874" cy="523220"/>
          </a:xfrm>
          <a:prstGeom prst="rect">
            <a:avLst/>
          </a:prstGeom>
          <a:noFill/>
          <a:ln w="9525">
            <a:noFill/>
            <a:miter lim="800000"/>
            <a:headEnd/>
            <a:tailEnd/>
          </a:ln>
        </p:spPr>
        <p:txBody>
          <a:bodyPr wrap="none">
            <a:prstTxWarp prst="textNoShape">
              <a:avLst/>
            </a:prstTxWarp>
            <a:spAutoFit/>
          </a:bodyPr>
          <a:lstStyle/>
          <a:p>
            <a:r>
              <a:rPr lang="en-US" sz="2800" b="1" dirty="0"/>
              <a:t>Population-Specific Variants and Differential Variant Frequency</a:t>
            </a:r>
          </a:p>
        </p:txBody>
      </p:sp>
      <p:pic>
        <p:nvPicPr>
          <p:cNvPr id="5" name="Picture 4">
            <a:extLst>
              <a:ext uri="{FF2B5EF4-FFF2-40B4-BE49-F238E27FC236}">
                <a16:creationId xmlns:a16="http://schemas.microsoft.com/office/drawing/2014/main" id="{551F5782-F2C8-3349-AAF8-138099BEF03D}"/>
              </a:ext>
            </a:extLst>
          </p:cNvPr>
          <p:cNvPicPr>
            <a:picLocks noChangeAspect="1"/>
          </p:cNvPicPr>
          <p:nvPr/>
        </p:nvPicPr>
        <p:blipFill>
          <a:blip r:embed="rId2"/>
          <a:stretch>
            <a:fillRect/>
          </a:stretch>
        </p:blipFill>
        <p:spPr>
          <a:xfrm>
            <a:off x="381000" y="2979278"/>
            <a:ext cx="3987800" cy="1280443"/>
          </a:xfrm>
          <a:prstGeom prst="rect">
            <a:avLst/>
          </a:prstGeom>
        </p:spPr>
      </p:pic>
      <p:pic>
        <p:nvPicPr>
          <p:cNvPr id="6" name="Picture 5">
            <a:extLst>
              <a:ext uri="{FF2B5EF4-FFF2-40B4-BE49-F238E27FC236}">
                <a16:creationId xmlns:a16="http://schemas.microsoft.com/office/drawing/2014/main" id="{361A720E-D0E2-C349-AFD1-1908D81BE0A4}"/>
              </a:ext>
            </a:extLst>
          </p:cNvPr>
          <p:cNvPicPr>
            <a:picLocks noChangeAspect="1"/>
          </p:cNvPicPr>
          <p:nvPr/>
        </p:nvPicPr>
        <p:blipFill>
          <a:blip r:embed="rId3"/>
          <a:stretch>
            <a:fillRect/>
          </a:stretch>
        </p:blipFill>
        <p:spPr>
          <a:xfrm>
            <a:off x="4495800" y="1219200"/>
            <a:ext cx="7404100" cy="5061030"/>
          </a:xfrm>
          <a:prstGeom prst="rect">
            <a:avLst/>
          </a:prstGeom>
        </p:spPr>
      </p:pic>
    </p:spTree>
    <p:extLst>
      <p:ext uri="{BB962C8B-B14F-4D97-AF65-F5344CB8AC3E}">
        <p14:creationId xmlns:p14="http://schemas.microsoft.com/office/powerpoint/2010/main" val="3516478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7F71229A-8D22-924A-A3DF-172714EAF1FF}"/>
              </a:ext>
            </a:extLst>
          </p:cNvPr>
          <p:cNvSpPr txBox="1">
            <a:spLocks noChangeArrowheads="1"/>
          </p:cNvSpPr>
          <p:nvPr/>
        </p:nvSpPr>
        <p:spPr bwMode="auto">
          <a:xfrm>
            <a:off x="124016" y="152400"/>
            <a:ext cx="12067984" cy="523220"/>
          </a:xfrm>
          <a:prstGeom prst="rect">
            <a:avLst/>
          </a:prstGeom>
          <a:noFill/>
          <a:ln w="9525">
            <a:noFill/>
            <a:miter lim="800000"/>
            <a:headEnd/>
            <a:tailEnd/>
          </a:ln>
        </p:spPr>
        <p:txBody>
          <a:bodyPr wrap="none">
            <a:prstTxWarp prst="textNoShape">
              <a:avLst/>
            </a:prstTxWarp>
            <a:spAutoFit/>
          </a:bodyPr>
          <a:lstStyle/>
          <a:p>
            <a:r>
              <a:rPr lang="en-US" sz="2800" b="1" dirty="0"/>
              <a:t>Population Size &amp; </a:t>
            </a:r>
            <a:r>
              <a:rPr lang="en-US" sz="2800" b="1" i="1" dirty="0"/>
              <a:t>Random Inbreeding: </a:t>
            </a:r>
            <a:r>
              <a:rPr lang="en-US" sz="2800" b="1" dirty="0"/>
              <a:t>Homozygosity and Population-Specificity</a:t>
            </a:r>
          </a:p>
        </p:txBody>
      </p:sp>
      <p:pic>
        <p:nvPicPr>
          <p:cNvPr id="32770" name="Picture 2">
            <a:extLst>
              <a:ext uri="{FF2B5EF4-FFF2-40B4-BE49-F238E27FC236}">
                <a16:creationId xmlns:a16="http://schemas.microsoft.com/office/drawing/2014/main" id="{2DDE6CA7-7947-084E-B571-D4365BFBE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8094" y="1676400"/>
            <a:ext cx="7162800" cy="36737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FF6728-4107-6149-8EFC-5144F892DBC8}"/>
              </a:ext>
            </a:extLst>
          </p:cNvPr>
          <p:cNvSpPr txBox="1"/>
          <p:nvPr/>
        </p:nvSpPr>
        <p:spPr>
          <a:xfrm>
            <a:off x="6363281" y="5350133"/>
            <a:ext cx="4294094" cy="215444"/>
          </a:xfrm>
          <a:prstGeom prst="rect">
            <a:avLst/>
          </a:prstGeom>
          <a:noFill/>
        </p:spPr>
        <p:txBody>
          <a:bodyPr wrap="square">
            <a:spAutoFit/>
          </a:bodyPr>
          <a:lstStyle/>
          <a:p>
            <a:r>
              <a:rPr lang="en-US" sz="800" dirty="0"/>
              <a:t>https://</a:t>
            </a:r>
            <a:r>
              <a:rPr lang="en-US" sz="800" dirty="0" err="1"/>
              <a:t>en.wikipedia.org</a:t>
            </a:r>
            <a:r>
              <a:rPr lang="en-US" sz="800" dirty="0"/>
              <a:t>/wiki/Inbreeding#/media/</a:t>
            </a:r>
            <a:r>
              <a:rPr lang="en-US" sz="800" dirty="0" err="1"/>
              <a:t>File:Global_prevalence_of_consanguinity.svg</a:t>
            </a:r>
            <a:endParaRPr lang="en-US" sz="800" dirty="0"/>
          </a:p>
        </p:txBody>
      </p:sp>
      <p:sp>
        <p:nvSpPr>
          <p:cNvPr id="8" name="TextBox 7">
            <a:extLst>
              <a:ext uri="{FF2B5EF4-FFF2-40B4-BE49-F238E27FC236}">
                <a16:creationId xmlns:a16="http://schemas.microsoft.com/office/drawing/2014/main" id="{BA6D3570-447C-D844-9B1D-E67BBBEA5F3F}"/>
              </a:ext>
            </a:extLst>
          </p:cNvPr>
          <p:cNvSpPr txBox="1"/>
          <p:nvPr/>
        </p:nvSpPr>
        <p:spPr>
          <a:xfrm>
            <a:off x="6879326" y="1307068"/>
            <a:ext cx="3100336" cy="369332"/>
          </a:xfrm>
          <a:prstGeom prst="rect">
            <a:avLst/>
          </a:prstGeom>
          <a:noFill/>
        </p:spPr>
        <p:txBody>
          <a:bodyPr wrap="none" rtlCol="0">
            <a:spAutoFit/>
          </a:bodyPr>
          <a:lstStyle/>
          <a:p>
            <a:r>
              <a:rPr lang="en-US" b="1" dirty="0"/>
              <a:t>Global Levels of Consanguinity</a:t>
            </a:r>
          </a:p>
        </p:txBody>
      </p:sp>
      <p:sp>
        <p:nvSpPr>
          <p:cNvPr id="10" name="TextBox 9">
            <a:extLst>
              <a:ext uri="{FF2B5EF4-FFF2-40B4-BE49-F238E27FC236}">
                <a16:creationId xmlns:a16="http://schemas.microsoft.com/office/drawing/2014/main" id="{AA1220F6-3BB5-C34D-AD0D-9634F153033A}"/>
              </a:ext>
            </a:extLst>
          </p:cNvPr>
          <p:cNvSpPr txBox="1"/>
          <p:nvPr/>
        </p:nvSpPr>
        <p:spPr>
          <a:xfrm>
            <a:off x="181106" y="1143000"/>
            <a:ext cx="4581268" cy="5293757"/>
          </a:xfrm>
          <a:prstGeom prst="rect">
            <a:avLst/>
          </a:prstGeom>
          <a:noFill/>
        </p:spPr>
        <p:txBody>
          <a:bodyPr wrap="square" rtlCol="0">
            <a:spAutoFit/>
          </a:bodyPr>
          <a:lstStyle/>
          <a:p>
            <a:pPr marL="182880" indent="-182880" algn="just">
              <a:buFont typeface="Arial" panose="020B0604020202020204" pitchFamily="34" charset="0"/>
              <a:buChar char="•"/>
            </a:pPr>
            <a:r>
              <a:rPr lang="en-US" dirty="0"/>
              <a:t>Mating among related individuals (inbreeding) results in greater homozygosity</a:t>
            </a:r>
          </a:p>
          <a:p>
            <a:pPr marL="182880" indent="-182880" algn="just">
              <a:buFont typeface="Arial" panose="020B0604020202020204" pitchFamily="34" charset="0"/>
              <a:buChar char="•"/>
            </a:pPr>
            <a:endParaRPr lang="en-US" sz="800" dirty="0"/>
          </a:p>
          <a:p>
            <a:pPr marL="182880" indent="-182880" algn="just">
              <a:buFont typeface="Arial" panose="020B0604020202020204" pitchFamily="34" charset="0"/>
              <a:buChar char="•"/>
            </a:pPr>
            <a:r>
              <a:rPr lang="en-US" dirty="0"/>
              <a:t>Recessive diseases increase with greater population-level homozygosity</a:t>
            </a:r>
          </a:p>
          <a:p>
            <a:pPr marL="182880" indent="-182880" algn="just">
              <a:buFont typeface="Arial" panose="020B0604020202020204" pitchFamily="34" charset="0"/>
              <a:buChar char="•"/>
            </a:pPr>
            <a:endParaRPr lang="en-US" sz="800" dirty="0"/>
          </a:p>
          <a:p>
            <a:pPr marL="182880" indent="-182880" algn="just">
              <a:buFont typeface="Arial" panose="020B0604020202020204" pitchFamily="34" charset="0"/>
              <a:buChar char="•"/>
            </a:pPr>
            <a:r>
              <a:rPr lang="en-US" dirty="0"/>
              <a:t>The smaller the population the more likely, purely by chance, two individuals will mate that are related</a:t>
            </a:r>
          </a:p>
          <a:p>
            <a:pPr marL="182880" indent="-182880" algn="just">
              <a:buFont typeface="Arial" panose="020B0604020202020204" pitchFamily="34" charset="0"/>
              <a:buChar char="•"/>
            </a:pPr>
            <a:endParaRPr lang="en-US" sz="800" dirty="0"/>
          </a:p>
          <a:p>
            <a:pPr marL="182880" indent="-182880" algn="just">
              <a:buFont typeface="Arial" panose="020B0604020202020204" pitchFamily="34" charset="0"/>
              <a:buChar char="•"/>
            </a:pPr>
            <a:r>
              <a:rPr lang="en-US" dirty="0"/>
              <a:t>The greater the homozygosity the smaller the ‘effective’ population size (e.g., if everyone is a clone the effective population size is 1.0)</a:t>
            </a:r>
          </a:p>
          <a:p>
            <a:pPr marL="182880" indent="-182880" algn="just">
              <a:buFont typeface="Arial" panose="020B0604020202020204" pitchFamily="34" charset="0"/>
              <a:buChar char="•"/>
            </a:pPr>
            <a:endParaRPr lang="en-US" sz="800" dirty="0"/>
          </a:p>
          <a:p>
            <a:pPr marL="182880" indent="-182880" algn="just">
              <a:buFont typeface="Arial" panose="020B0604020202020204" pitchFamily="34" charset="0"/>
              <a:buChar char="•"/>
            </a:pPr>
            <a:r>
              <a:rPr lang="en-US" dirty="0"/>
              <a:t>Populations do not have to be geographically isolated to undergo random inbreeding (e.g., religious isolates)</a:t>
            </a:r>
          </a:p>
          <a:p>
            <a:pPr marL="182880" indent="-182880" algn="just">
              <a:buFont typeface="Arial" panose="020B0604020202020204" pitchFamily="34" charset="0"/>
              <a:buChar char="•"/>
            </a:pPr>
            <a:endParaRPr lang="en-US" sz="800" dirty="0"/>
          </a:p>
          <a:p>
            <a:pPr marL="182880" indent="-182880" algn="just">
              <a:buFont typeface="Arial" panose="020B0604020202020204" pitchFamily="34" charset="0"/>
              <a:buChar char="•"/>
            </a:pPr>
            <a:r>
              <a:rPr lang="en-US" dirty="0"/>
              <a:t>Isolated populations recycle genes and stay within the population</a:t>
            </a:r>
          </a:p>
        </p:txBody>
      </p:sp>
    </p:spTree>
    <p:extLst>
      <p:ext uri="{BB962C8B-B14F-4D97-AF65-F5344CB8AC3E}">
        <p14:creationId xmlns:p14="http://schemas.microsoft.com/office/powerpoint/2010/main" val="47999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0386" y="6760817"/>
            <a:ext cx="9829800" cy="97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596293" y="500103"/>
            <a:ext cx="1175302" cy="273264"/>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p:cNvSpPr>
            <a:spLocks noGrp="1" noChangeArrowheads="1"/>
          </p:cNvSpPr>
          <p:nvPr>
            <p:ph type="title"/>
          </p:nvPr>
        </p:nvSpPr>
        <p:spPr>
          <a:xfrm>
            <a:off x="228600" y="228600"/>
            <a:ext cx="11734800" cy="563562"/>
          </a:xfrm>
        </p:spPr>
        <p:txBody>
          <a:bodyPr>
            <a:normAutofit fontScale="90000"/>
          </a:bodyPr>
          <a:lstStyle/>
          <a:p>
            <a:pPr eaLnBrk="1" hangingPunct="1"/>
            <a:r>
              <a:rPr lang="en-US" sz="2800" b="1" dirty="0"/>
              <a:t>‘Founder Effects:’ Allele Frequency Differences Lead to Disease Frequency Differences</a:t>
            </a:r>
          </a:p>
        </p:txBody>
      </p:sp>
      <p:pic>
        <p:nvPicPr>
          <p:cNvPr id="37890" name="Picture 2">
            <a:extLst>
              <a:ext uri="{FF2B5EF4-FFF2-40B4-BE49-F238E27FC236}">
                <a16:creationId xmlns:a16="http://schemas.microsoft.com/office/drawing/2014/main" id="{1B68A833-238B-2F41-AF70-687B656E9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211532"/>
            <a:ext cx="3479172" cy="52450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3A4DAE-8739-9B46-8601-370E6809F012}"/>
              </a:ext>
            </a:extLst>
          </p:cNvPr>
          <p:cNvPicPr>
            <a:picLocks noChangeAspect="1"/>
          </p:cNvPicPr>
          <p:nvPr/>
        </p:nvPicPr>
        <p:blipFill>
          <a:blip r:embed="rId3"/>
          <a:stretch>
            <a:fillRect/>
          </a:stretch>
        </p:blipFill>
        <p:spPr>
          <a:xfrm>
            <a:off x="916192" y="1020661"/>
            <a:ext cx="6430344" cy="5518578"/>
          </a:xfrm>
          <a:prstGeom prst="rect">
            <a:avLst/>
          </a:prstGeom>
        </p:spPr>
      </p:pic>
      <p:sp>
        <p:nvSpPr>
          <p:cNvPr id="13" name="TextBox 12">
            <a:extLst>
              <a:ext uri="{FF2B5EF4-FFF2-40B4-BE49-F238E27FC236}">
                <a16:creationId xmlns:a16="http://schemas.microsoft.com/office/drawing/2014/main" id="{7A005FB4-9EA7-234D-B168-22FAFD86CC01}"/>
              </a:ext>
            </a:extLst>
          </p:cNvPr>
          <p:cNvSpPr txBox="1"/>
          <p:nvPr/>
        </p:nvSpPr>
        <p:spPr>
          <a:xfrm>
            <a:off x="3027360" y="6514380"/>
            <a:ext cx="2208007" cy="276999"/>
          </a:xfrm>
          <a:prstGeom prst="rect">
            <a:avLst/>
          </a:prstGeom>
          <a:noFill/>
        </p:spPr>
        <p:txBody>
          <a:bodyPr wrap="square">
            <a:spAutoFit/>
          </a:bodyPr>
          <a:lstStyle/>
          <a:p>
            <a:r>
              <a:rPr lang="en-US" sz="1200" dirty="0">
                <a:effectLst/>
              </a:rPr>
              <a:t>Genet Med 2013:15(3):178–186</a:t>
            </a:r>
          </a:p>
        </p:txBody>
      </p:sp>
      <p:sp>
        <p:nvSpPr>
          <p:cNvPr id="11" name="Rectangle 10">
            <a:extLst>
              <a:ext uri="{FF2B5EF4-FFF2-40B4-BE49-F238E27FC236}">
                <a16:creationId xmlns:a16="http://schemas.microsoft.com/office/drawing/2014/main" id="{2236F38A-315F-C64C-9338-12F42CF79090}"/>
              </a:ext>
            </a:extLst>
          </p:cNvPr>
          <p:cNvSpPr/>
          <p:nvPr/>
        </p:nvSpPr>
        <p:spPr>
          <a:xfrm>
            <a:off x="838200" y="3276600"/>
            <a:ext cx="4397167" cy="442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BA7E236-8CFA-744F-9FE9-BC8BD6FBF586}"/>
              </a:ext>
            </a:extLst>
          </p:cNvPr>
          <p:cNvSpPr txBox="1"/>
          <p:nvPr/>
        </p:nvSpPr>
        <p:spPr>
          <a:xfrm>
            <a:off x="3537931" y="2854377"/>
            <a:ext cx="593432" cy="369332"/>
          </a:xfrm>
          <a:prstGeom prst="rect">
            <a:avLst/>
          </a:prstGeom>
          <a:solidFill>
            <a:schemeClr val="bg1"/>
          </a:solidFill>
        </p:spPr>
        <p:txBody>
          <a:bodyPr wrap="none" rtlCol="0">
            <a:spAutoFit/>
          </a:bodyPr>
          <a:lstStyle/>
          <a:p>
            <a:r>
              <a:rPr lang="en-US" dirty="0">
                <a:solidFill>
                  <a:srgbClr val="FF0000"/>
                </a:solidFill>
              </a:rPr>
              <a:t>0.04</a:t>
            </a:r>
          </a:p>
        </p:txBody>
      </p:sp>
      <p:sp>
        <p:nvSpPr>
          <p:cNvPr id="16" name="TextBox 15">
            <a:extLst>
              <a:ext uri="{FF2B5EF4-FFF2-40B4-BE49-F238E27FC236}">
                <a16:creationId xmlns:a16="http://schemas.microsoft.com/office/drawing/2014/main" id="{B704AD1C-5E41-7E4B-A3B4-E597E89F485C}"/>
              </a:ext>
            </a:extLst>
          </p:cNvPr>
          <p:cNvSpPr txBox="1"/>
          <p:nvPr/>
        </p:nvSpPr>
        <p:spPr>
          <a:xfrm>
            <a:off x="4595051" y="2840647"/>
            <a:ext cx="710451" cy="369332"/>
          </a:xfrm>
          <a:prstGeom prst="rect">
            <a:avLst/>
          </a:prstGeom>
          <a:solidFill>
            <a:schemeClr val="bg1"/>
          </a:solidFill>
        </p:spPr>
        <p:txBody>
          <a:bodyPr wrap="none" rtlCol="0">
            <a:spAutoFit/>
          </a:bodyPr>
          <a:lstStyle/>
          <a:p>
            <a:r>
              <a:rPr lang="en-US" dirty="0">
                <a:solidFill>
                  <a:srgbClr val="FF0000"/>
                </a:solidFill>
              </a:rPr>
              <a:t>0.007</a:t>
            </a:r>
          </a:p>
        </p:txBody>
      </p:sp>
    </p:spTree>
    <p:extLst>
      <p:ext uri="{BB962C8B-B14F-4D97-AF65-F5344CB8AC3E}">
        <p14:creationId xmlns:p14="http://schemas.microsoft.com/office/powerpoint/2010/main" val="118876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a:xfrm>
            <a:off x="512217" y="83403"/>
            <a:ext cx="11220248" cy="1436874"/>
          </a:xfrm>
        </p:spPr>
        <p:txBody>
          <a:bodyPr>
            <a:normAutofit/>
          </a:bodyPr>
          <a:lstStyle/>
          <a:p>
            <a:pPr>
              <a:lnSpc>
                <a:spcPts val="1800"/>
              </a:lnSpc>
            </a:pPr>
            <a:r>
              <a:rPr lang="en-US" sz="3100" b="1" dirty="0">
                <a:solidFill>
                  <a:srgbClr val="000000"/>
                </a:solidFill>
              </a:rPr>
              <a:t>Population Genetic Substructure in Finland</a:t>
            </a:r>
            <a:br>
              <a:rPr lang="en-US" sz="3100" b="1" dirty="0">
                <a:solidFill>
                  <a:srgbClr val="000000"/>
                </a:solidFill>
              </a:rPr>
            </a:br>
            <a:br>
              <a:rPr lang="en-US" sz="3100" b="1" dirty="0">
                <a:solidFill>
                  <a:srgbClr val="000000"/>
                </a:solidFill>
              </a:rPr>
            </a:br>
            <a:r>
              <a:rPr lang="en-US" sz="1600" dirty="0">
                <a:solidFill>
                  <a:srgbClr val="000000"/>
                </a:solidFill>
              </a:rPr>
              <a:t>The population in Finland was originally quite isolated, and it expanded over 10-fold in the past 300 years.  The isolation and population expansion allowed the population to develop a distinctive pattern of single-gene disorders.</a:t>
            </a:r>
            <a:endParaRPr lang="en-US" sz="1600" b="1" dirty="0">
              <a:solidFill>
                <a:srgbClr val="000000"/>
              </a:solidFill>
            </a:endParaRPr>
          </a:p>
        </p:txBody>
      </p:sp>
      <p:pic>
        <p:nvPicPr>
          <p:cNvPr id="185347" name="Picture 7"/>
          <p:cNvPicPr>
            <a:picLocks noChangeAspect="1" noChangeArrowheads="1"/>
          </p:cNvPicPr>
          <p:nvPr/>
        </p:nvPicPr>
        <p:blipFill>
          <a:blip r:embed="rId2"/>
          <a:srcRect/>
          <a:stretch>
            <a:fillRect/>
          </a:stretch>
        </p:blipFill>
        <p:spPr bwMode="auto">
          <a:xfrm>
            <a:off x="512217" y="6182762"/>
            <a:ext cx="5892819" cy="304801"/>
          </a:xfrm>
          <a:prstGeom prst="rect">
            <a:avLst/>
          </a:prstGeom>
          <a:noFill/>
          <a:ln w="9525">
            <a:noFill/>
            <a:miter lim="800000"/>
            <a:headEnd/>
            <a:tailEnd/>
          </a:ln>
        </p:spPr>
      </p:pic>
      <p:pic>
        <p:nvPicPr>
          <p:cNvPr id="185348" name="Picture 8"/>
          <p:cNvPicPr>
            <a:picLocks noChangeAspect="1" noChangeArrowheads="1"/>
          </p:cNvPicPr>
          <p:nvPr/>
        </p:nvPicPr>
        <p:blipFill>
          <a:blip r:embed="rId3"/>
          <a:srcRect/>
          <a:stretch>
            <a:fillRect/>
          </a:stretch>
        </p:blipFill>
        <p:spPr bwMode="auto">
          <a:xfrm>
            <a:off x="41124" y="1304756"/>
            <a:ext cx="10074953" cy="4865712"/>
          </a:xfrm>
          <a:prstGeom prst="rect">
            <a:avLst/>
          </a:prstGeom>
          <a:noFill/>
          <a:ln w="9525">
            <a:noFill/>
            <a:miter lim="800000"/>
            <a:headEnd/>
            <a:tailEnd/>
          </a:ln>
        </p:spPr>
      </p:pic>
      <p:sp>
        <p:nvSpPr>
          <p:cNvPr id="2" name="Rectangle 1"/>
          <p:cNvSpPr/>
          <p:nvPr/>
        </p:nvSpPr>
        <p:spPr>
          <a:xfrm>
            <a:off x="6651996" y="1382514"/>
            <a:ext cx="3419147" cy="42484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5211C1C-4D5B-4647-B1C6-1896B5FBC217}"/>
              </a:ext>
            </a:extLst>
          </p:cNvPr>
          <p:cNvSpPr/>
          <p:nvPr/>
        </p:nvSpPr>
        <p:spPr>
          <a:xfrm>
            <a:off x="6553200" y="1265040"/>
            <a:ext cx="4343400" cy="5222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a:extLst>
              <a:ext uri="{FF2B5EF4-FFF2-40B4-BE49-F238E27FC236}">
                <a16:creationId xmlns:a16="http://schemas.microsoft.com/office/drawing/2014/main" id="{5FA74A88-429C-664A-94BF-A581EF0576A5}"/>
              </a:ext>
            </a:extLst>
          </p:cNvPr>
          <p:cNvSpPr>
            <a:spLocks noChangeArrowheads="1"/>
          </p:cNvSpPr>
          <p:nvPr/>
        </p:nvSpPr>
        <p:spPr bwMode="auto">
          <a:xfrm>
            <a:off x="6876128" y="5943600"/>
            <a:ext cx="5163471" cy="830997"/>
          </a:xfrm>
          <a:prstGeom prst="rect">
            <a:avLst/>
          </a:prstGeom>
          <a:noFill/>
          <a:ln w="9525">
            <a:noFill/>
            <a:miter lim="800000"/>
            <a:headEnd/>
            <a:tailEnd/>
          </a:ln>
        </p:spPr>
        <p:txBody>
          <a:bodyPr wrap="square">
            <a:prstTxWarp prst="textNoShape">
              <a:avLst/>
            </a:prstTxWarp>
            <a:spAutoFit/>
          </a:bodyPr>
          <a:lstStyle/>
          <a:p>
            <a:pPr algn="just"/>
            <a:r>
              <a:rPr lang="en-US" sz="800" dirty="0"/>
              <a:t>The geographical origin of cases of two genetic disorders prevalent in Finland: X-linked </a:t>
            </a:r>
            <a:r>
              <a:rPr lang="en-US" sz="800" dirty="0" err="1"/>
              <a:t>choroideremia</a:t>
            </a:r>
            <a:r>
              <a:rPr lang="en-US" sz="800" dirty="0"/>
              <a:t> </a:t>
            </a:r>
            <a:r>
              <a:rPr lang="en-US" sz="800" i="1" dirty="0"/>
              <a:t>(left)</a:t>
            </a:r>
            <a:r>
              <a:rPr lang="en-US" sz="800" dirty="0"/>
              <a:t> and </a:t>
            </a:r>
            <a:r>
              <a:rPr lang="en-US" sz="800" dirty="0" err="1"/>
              <a:t>hyperornithinemia</a:t>
            </a:r>
            <a:r>
              <a:rPr lang="en-US" sz="800" dirty="0"/>
              <a:t> with gyrate atrophy of the choroid and retina </a:t>
            </a:r>
            <a:r>
              <a:rPr lang="en-US" sz="800" i="1" dirty="0"/>
              <a:t>(right).</a:t>
            </a:r>
            <a:r>
              <a:rPr lang="en-US" sz="800" dirty="0"/>
              <a:t> Most cases of each disease originate from particular communities in Finland, but the distributions of the diseases differ. (Based on Mitchell GA, Brody LC, </a:t>
            </a:r>
            <a:r>
              <a:rPr lang="en-US" sz="800" dirty="0" err="1"/>
              <a:t>Sipila</a:t>
            </a:r>
            <a:r>
              <a:rPr lang="en-US" sz="800" dirty="0"/>
              <a:t> I, et al: At least two mutant alleles of ornithine-</a:t>
            </a:r>
            <a:r>
              <a:rPr lang="el-GR" sz="800" dirty="0"/>
              <a:t>δ-</a:t>
            </a:r>
            <a:r>
              <a:rPr lang="en-US" sz="800" dirty="0"/>
              <a:t>aminotransferase cause gyrate atrophy of the choroid and retina in Finns. </a:t>
            </a:r>
            <a:r>
              <a:rPr lang="en-US" sz="800" dirty="0" err="1"/>
              <a:t>Proc</a:t>
            </a:r>
            <a:r>
              <a:rPr lang="en-US" sz="800" dirty="0"/>
              <a:t> </a:t>
            </a:r>
            <a:r>
              <a:rPr lang="en-US" sz="800" dirty="0" err="1"/>
              <a:t>Natl</a:t>
            </a:r>
            <a:r>
              <a:rPr lang="en-US" sz="800" dirty="0"/>
              <a:t> </a:t>
            </a:r>
            <a:r>
              <a:rPr lang="en-US" sz="800" dirty="0" err="1"/>
              <a:t>Acad</a:t>
            </a:r>
            <a:r>
              <a:rPr lang="en-US" sz="800" dirty="0"/>
              <a:t> </a:t>
            </a:r>
            <a:r>
              <a:rPr lang="en-US" sz="800" dirty="0" err="1"/>
              <a:t>Sci</a:t>
            </a:r>
            <a:r>
              <a:rPr lang="en-US" sz="800" dirty="0"/>
              <a:t> USA 86:197-201, 1989; and </a:t>
            </a:r>
            <a:r>
              <a:rPr lang="en-US" sz="800" dirty="0" err="1"/>
              <a:t>Nario</a:t>
            </a:r>
            <a:r>
              <a:rPr lang="en-US" sz="800" dirty="0"/>
              <a:t> R, </a:t>
            </a:r>
            <a:r>
              <a:rPr lang="en-US" sz="800" dirty="0" err="1"/>
              <a:t>Nevanlinna</a:t>
            </a:r>
            <a:r>
              <a:rPr lang="en-US" sz="800" dirty="0"/>
              <a:t> HR, </a:t>
            </a:r>
            <a:r>
              <a:rPr lang="en-US" sz="800" dirty="0" err="1"/>
              <a:t>Perheentupa</a:t>
            </a:r>
            <a:r>
              <a:rPr lang="en-US" sz="800" dirty="0"/>
              <a:t> J: Hereditary diseases in Finland: rare flora in rare soil. Ann </a:t>
            </a:r>
            <a:r>
              <a:rPr lang="en-US" sz="800" dirty="0" err="1"/>
              <a:t>Clin</a:t>
            </a:r>
            <a:r>
              <a:rPr lang="en-US" sz="800" dirty="0"/>
              <a:t> Res 5:109-141, 1973.)</a:t>
            </a:r>
          </a:p>
        </p:txBody>
      </p:sp>
      <p:pic>
        <p:nvPicPr>
          <p:cNvPr id="6" name="Picture 1">
            <a:extLst>
              <a:ext uri="{FF2B5EF4-FFF2-40B4-BE49-F238E27FC236}">
                <a16:creationId xmlns:a16="http://schemas.microsoft.com/office/drawing/2014/main" id="{55A01362-E645-064F-9C1A-77743C656A02}"/>
              </a:ext>
            </a:extLst>
          </p:cNvPr>
          <p:cNvPicPr>
            <a:picLocks noChangeAspect="1" noChangeArrowheads="1"/>
          </p:cNvPicPr>
          <p:nvPr/>
        </p:nvPicPr>
        <p:blipFill>
          <a:blip r:embed="rId4"/>
          <a:srcRect/>
          <a:stretch>
            <a:fillRect/>
          </a:stretch>
        </p:blipFill>
        <p:spPr bwMode="auto">
          <a:xfrm>
            <a:off x="6744683" y="1714530"/>
            <a:ext cx="5295812" cy="4110709"/>
          </a:xfrm>
          <a:prstGeom prst="rect">
            <a:avLst/>
          </a:prstGeom>
          <a:noFill/>
          <a:ln w="9525">
            <a:noFill/>
            <a:miter lim="800000"/>
            <a:headEnd/>
            <a:tailEnd/>
          </a:ln>
        </p:spPr>
      </p:pic>
      <p:sp>
        <p:nvSpPr>
          <p:cNvPr id="7" name="Text Box 6">
            <a:extLst>
              <a:ext uri="{FF2B5EF4-FFF2-40B4-BE49-F238E27FC236}">
                <a16:creationId xmlns:a16="http://schemas.microsoft.com/office/drawing/2014/main" id="{B8F92643-F3C1-174B-81E6-5A8727818AC3}"/>
              </a:ext>
            </a:extLst>
          </p:cNvPr>
          <p:cNvSpPr txBox="1">
            <a:spLocks noChangeArrowheads="1"/>
          </p:cNvSpPr>
          <p:nvPr/>
        </p:nvSpPr>
        <p:spPr bwMode="auto">
          <a:xfrm>
            <a:off x="7198081" y="1357658"/>
            <a:ext cx="1294436" cy="307777"/>
          </a:xfrm>
          <a:prstGeom prst="rect">
            <a:avLst/>
          </a:prstGeom>
          <a:noFill/>
          <a:ln w="9525">
            <a:noFill/>
            <a:miter lim="800000"/>
            <a:headEnd/>
            <a:tailEnd/>
          </a:ln>
        </p:spPr>
        <p:txBody>
          <a:bodyPr wrap="square">
            <a:prstTxWarp prst="textNoShape">
              <a:avLst/>
            </a:prstTxWarp>
            <a:spAutoFit/>
          </a:bodyPr>
          <a:lstStyle/>
          <a:p>
            <a:pPr eaLnBrk="0" hangingPunct="0"/>
            <a:r>
              <a:rPr lang="en-US" sz="1400" dirty="0" err="1"/>
              <a:t>Choroideremia</a:t>
            </a:r>
            <a:endParaRPr lang="en-US" sz="1400" dirty="0"/>
          </a:p>
        </p:txBody>
      </p:sp>
      <p:sp>
        <p:nvSpPr>
          <p:cNvPr id="8" name="Text Box 7">
            <a:extLst>
              <a:ext uri="{FF2B5EF4-FFF2-40B4-BE49-F238E27FC236}">
                <a16:creationId xmlns:a16="http://schemas.microsoft.com/office/drawing/2014/main" id="{B96F6FC7-58B2-7649-A403-686A8CE8E178}"/>
              </a:ext>
            </a:extLst>
          </p:cNvPr>
          <p:cNvSpPr txBox="1">
            <a:spLocks noChangeArrowheads="1"/>
          </p:cNvSpPr>
          <p:nvPr/>
        </p:nvSpPr>
        <p:spPr bwMode="auto">
          <a:xfrm>
            <a:off x="10108905" y="1265040"/>
            <a:ext cx="1754507" cy="523220"/>
          </a:xfrm>
          <a:prstGeom prst="rect">
            <a:avLst/>
          </a:prstGeom>
          <a:noFill/>
          <a:ln w="9525">
            <a:noFill/>
            <a:miter lim="800000"/>
            <a:headEnd/>
            <a:tailEnd/>
          </a:ln>
        </p:spPr>
        <p:txBody>
          <a:bodyPr wrap="square">
            <a:prstTxWarp prst="textNoShape">
              <a:avLst/>
            </a:prstTxWarp>
            <a:spAutoFit/>
          </a:bodyPr>
          <a:lstStyle/>
          <a:p>
            <a:pPr algn="ctr" eaLnBrk="0" hangingPunct="0"/>
            <a:r>
              <a:rPr lang="en-US" sz="1400" dirty="0"/>
              <a:t>Hyperornithinemia </a:t>
            </a:r>
          </a:p>
          <a:p>
            <a:pPr algn="ctr" eaLnBrk="0" hangingPunct="0"/>
            <a:r>
              <a:rPr lang="en-US" sz="1400" dirty="0"/>
              <a:t>with Gyrate Atrophy</a:t>
            </a:r>
          </a:p>
        </p:txBody>
      </p:sp>
    </p:spTree>
    <p:extLst>
      <p:ext uri="{BB962C8B-B14F-4D97-AF65-F5344CB8AC3E}">
        <p14:creationId xmlns:p14="http://schemas.microsoft.com/office/powerpoint/2010/main" val="289563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3172F29-0CF9-3B45-9CD1-1978C3DB48BC}"/>
              </a:ext>
            </a:extLst>
          </p:cNvPr>
          <p:cNvSpPr>
            <a:spLocks noGrp="1" noChangeArrowheads="1"/>
          </p:cNvSpPr>
          <p:nvPr>
            <p:ph type="title"/>
          </p:nvPr>
        </p:nvSpPr>
        <p:spPr>
          <a:xfrm>
            <a:off x="485876" y="304800"/>
            <a:ext cx="11220248" cy="609600"/>
          </a:xfrm>
        </p:spPr>
        <p:txBody>
          <a:bodyPr>
            <a:normAutofit/>
          </a:bodyPr>
          <a:lstStyle/>
          <a:p>
            <a:pPr>
              <a:lnSpc>
                <a:spcPts val="1800"/>
              </a:lnSpc>
            </a:pPr>
            <a:r>
              <a:rPr lang="en-US" sz="3100" b="1" dirty="0">
                <a:solidFill>
                  <a:srgbClr val="000000"/>
                </a:solidFill>
              </a:rPr>
              <a:t>Population Genetic Substructure in India</a:t>
            </a:r>
            <a:endParaRPr lang="en-US" sz="1600" b="1" dirty="0">
              <a:solidFill>
                <a:srgbClr val="000000"/>
              </a:solidFill>
            </a:endParaRPr>
          </a:p>
        </p:txBody>
      </p:sp>
      <p:pic>
        <p:nvPicPr>
          <p:cNvPr id="5" name="Picture 4">
            <a:extLst>
              <a:ext uri="{FF2B5EF4-FFF2-40B4-BE49-F238E27FC236}">
                <a16:creationId xmlns:a16="http://schemas.microsoft.com/office/drawing/2014/main" id="{43E04748-67A3-E349-B768-5C0CF55CD13A}"/>
              </a:ext>
            </a:extLst>
          </p:cNvPr>
          <p:cNvPicPr>
            <a:picLocks noChangeAspect="1"/>
          </p:cNvPicPr>
          <p:nvPr/>
        </p:nvPicPr>
        <p:blipFill>
          <a:blip r:embed="rId2"/>
          <a:stretch>
            <a:fillRect/>
          </a:stretch>
        </p:blipFill>
        <p:spPr>
          <a:xfrm>
            <a:off x="228600" y="990600"/>
            <a:ext cx="4006516" cy="5709285"/>
          </a:xfrm>
          <a:prstGeom prst="rect">
            <a:avLst/>
          </a:prstGeom>
        </p:spPr>
      </p:pic>
      <p:pic>
        <p:nvPicPr>
          <p:cNvPr id="6" name="Picture 5">
            <a:extLst>
              <a:ext uri="{FF2B5EF4-FFF2-40B4-BE49-F238E27FC236}">
                <a16:creationId xmlns:a16="http://schemas.microsoft.com/office/drawing/2014/main" id="{3A9CAFFA-5F7A-604B-90CB-877D4D4C76C4}"/>
              </a:ext>
            </a:extLst>
          </p:cNvPr>
          <p:cNvPicPr>
            <a:picLocks noChangeAspect="1"/>
          </p:cNvPicPr>
          <p:nvPr/>
        </p:nvPicPr>
        <p:blipFill>
          <a:blip r:embed="rId3"/>
          <a:stretch>
            <a:fillRect/>
          </a:stretch>
        </p:blipFill>
        <p:spPr>
          <a:xfrm>
            <a:off x="4445000" y="1019287"/>
            <a:ext cx="3784600" cy="5448300"/>
          </a:xfrm>
          <a:prstGeom prst="rect">
            <a:avLst/>
          </a:prstGeom>
        </p:spPr>
      </p:pic>
      <p:pic>
        <p:nvPicPr>
          <p:cNvPr id="8" name="Picture 7">
            <a:extLst>
              <a:ext uri="{FF2B5EF4-FFF2-40B4-BE49-F238E27FC236}">
                <a16:creationId xmlns:a16="http://schemas.microsoft.com/office/drawing/2014/main" id="{176665A1-7147-AF4B-9B0B-0A67D60B5DB8}"/>
              </a:ext>
            </a:extLst>
          </p:cNvPr>
          <p:cNvPicPr>
            <a:picLocks noChangeAspect="1"/>
          </p:cNvPicPr>
          <p:nvPr/>
        </p:nvPicPr>
        <p:blipFill>
          <a:blip r:embed="rId4"/>
          <a:stretch>
            <a:fillRect/>
          </a:stretch>
        </p:blipFill>
        <p:spPr>
          <a:xfrm>
            <a:off x="8303250" y="914400"/>
            <a:ext cx="3619930" cy="5709286"/>
          </a:xfrm>
          <a:prstGeom prst="rect">
            <a:avLst/>
          </a:prstGeom>
        </p:spPr>
      </p:pic>
    </p:spTree>
    <p:extLst>
      <p:ext uri="{BB962C8B-B14F-4D97-AF65-F5344CB8AC3E}">
        <p14:creationId xmlns:p14="http://schemas.microsoft.com/office/powerpoint/2010/main" val="729379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1200" y="228600"/>
            <a:ext cx="8045896" cy="523220"/>
          </a:xfrm>
          <a:prstGeom prst="rect">
            <a:avLst/>
          </a:prstGeom>
          <a:noFill/>
        </p:spPr>
        <p:txBody>
          <a:bodyPr wrap="square" rtlCol="0">
            <a:spAutoFit/>
          </a:bodyPr>
          <a:lstStyle/>
          <a:p>
            <a:r>
              <a:rPr lang="en-US" sz="2800" b="1" dirty="0">
                <a:latin typeface="Symbol" charset="2"/>
              </a:rPr>
              <a:t>D</a:t>
            </a:r>
            <a:r>
              <a:rPr lang="en-US" sz="2800" b="1" dirty="0"/>
              <a:t>CCR5 Variant Exhibits Global Frequency Differences</a:t>
            </a:r>
            <a:endParaRPr lang="en-US" sz="2800" dirty="0"/>
          </a:p>
        </p:txBody>
      </p:sp>
      <p:pic>
        <p:nvPicPr>
          <p:cNvPr id="4" name="Picture 3">
            <a:extLst>
              <a:ext uri="{FF2B5EF4-FFF2-40B4-BE49-F238E27FC236}">
                <a16:creationId xmlns:a16="http://schemas.microsoft.com/office/drawing/2014/main" id="{E81EF8BD-E25D-374B-8722-03A6BDEAAD20}"/>
              </a:ext>
            </a:extLst>
          </p:cNvPr>
          <p:cNvPicPr>
            <a:picLocks noChangeAspect="1"/>
          </p:cNvPicPr>
          <p:nvPr/>
        </p:nvPicPr>
        <p:blipFill>
          <a:blip r:embed="rId2"/>
          <a:stretch>
            <a:fillRect/>
          </a:stretch>
        </p:blipFill>
        <p:spPr>
          <a:xfrm>
            <a:off x="8381999" y="1360843"/>
            <a:ext cx="3022357" cy="1390284"/>
          </a:xfrm>
          <a:prstGeom prst="rect">
            <a:avLst/>
          </a:prstGeom>
        </p:spPr>
      </p:pic>
      <p:pic>
        <p:nvPicPr>
          <p:cNvPr id="5" name="Picture 4">
            <a:extLst>
              <a:ext uri="{FF2B5EF4-FFF2-40B4-BE49-F238E27FC236}">
                <a16:creationId xmlns:a16="http://schemas.microsoft.com/office/drawing/2014/main" id="{C5A3A007-C329-CF4C-8000-D6771E919504}"/>
              </a:ext>
            </a:extLst>
          </p:cNvPr>
          <p:cNvPicPr>
            <a:picLocks noChangeAspect="1"/>
          </p:cNvPicPr>
          <p:nvPr/>
        </p:nvPicPr>
        <p:blipFill>
          <a:blip r:embed="rId3"/>
          <a:stretch>
            <a:fillRect/>
          </a:stretch>
        </p:blipFill>
        <p:spPr>
          <a:xfrm>
            <a:off x="8794627" y="1141421"/>
            <a:ext cx="2197100" cy="165100"/>
          </a:xfrm>
          <a:prstGeom prst="rect">
            <a:avLst/>
          </a:prstGeom>
        </p:spPr>
      </p:pic>
      <p:pic>
        <p:nvPicPr>
          <p:cNvPr id="6" name="Picture 5">
            <a:extLst>
              <a:ext uri="{FF2B5EF4-FFF2-40B4-BE49-F238E27FC236}">
                <a16:creationId xmlns:a16="http://schemas.microsoft.com/office/drawing/2014/main" id="{B16F6554-4CA8-7A4B-AB9A-EFD44008DA11}"/>
              </a:ext>
            </a:extLst>
          </p:cNvPr>
          <p:cNvPicPr>
            <a:picLocks noChangeAspect="1"/>
          </p:cNvPicPr>
          <p:nvPr/>
        </p:nvPicPr>
        <p:blipFill>
          <a:blip r:embed="rId4"/>
          <a:stretch>
            <a:fillRect/>
          </a:stretch>
        </p:blipFill>
        <p:spPr>
          <a:xfrm>
            <a:off x="8477696" y="2993912"/>
            <a:ext cx="3098800" cy="1244600"/>
          </a:xfrm>
          <a:prstGeom prst="rect">
            <a:avLst/>
          </a:prstGeom>
        </p:spPr>
      </p:pic>
      <p:pic>
        <p:nvPicPr>
          <p:cNvPr id="7" name="Picture 6">
            <a:extLst>
              <a:ext uri="{FF2B5EF4-FFF2-40B4-BE49-F238E27FC236}">
                <a16:creationId xmlns:a16="http://schemas.microsoft.com/office/drawing/2014/main" id="{277CC049-F332-D840-86B3-23128F58C268}"/>
              </a:ext>
            </a:extLst>
          </p:cNvPr>
          <p:cNvPicPr>
            <a:picLocks noChangeAspect="1"/>
          </p:cNvPicPr>
          <p:nvPr/>
        </p:nvPicPr>
        <p:blipFill>
          <a:blip r:embed="rId5"/>
          <a:stretch>
            <a:fillRect/>
          </a:stretch>
        </p:blipFill>
        <p:spPr>
          <a:xfrm>
            <a:off x="8150670" y="4495800"/>
            <a:ext cx="3752850" cy="759310"/>
          </a:xfrm>
          <a:prstGeom prst="rect">
            <a:avLst/>
          </a:prstGeom>
        </p:spPr>
      </p:pic>
      <p:pic>
        <p:nvPicPr>
          <p:cNvPr id="8" name="Picture 7">
            <a:extLst>
              <a:ext uri="{FF2B5EF4-FFF2-40B4-BE49-F238E27FC236}">
                <a16:creationId xmlns:a16="http://schemas.microsoft.com/office/drawing/2014/main" id="{67379F97-2A42-0943-AE7E-FCE9F6C96F59}"/>
              </a:ext>
            </a:extLst>
          </p:cNvPr>
          <p:cNvPicPr>
            <a:picLocks noChangeAspect="1"/>
          </p:cNvPicPr>
          <p:nvPr/>
        </p:nvPicPr>
        <p:blipFill>
          <a:blip r:embed="rId6"/>
          <a:stretch>
            <a:fillRect/>
          </a:stretch>
        </p:blipFill>
        <p:spPr>
          <a:xfrm>
            <a:off x="8150670" y="5486400"/>
            <a:ext cx="3775077" cy="638351"/>
          </a:xfrm>
          <a:prstGeom prst="rect">
            <a:avLst/>
          </a:prstGeom>
        </p:spPr>
      </p:pic>
      <p:sp>
        <p:nvSpPr>
          <p:cNvPr id="9" name="Rectangle 8">
            <a:extLst>
              <a:ext uri="{FF2B5EF4-FFF2-40B4-BE49-F238E27FC236}">
                <a16:creationId xmlns:a16="http://schemas.microsoft.com/office/drawing/2014/main" id="{D8D4403C-9638-0748-B2BE-31DA2DE6B6DC}"/>
              </a:ext>
            </a:extLst>
          </p:cNvPr>
          <p:cNvSpPr/>
          <p:nvPr/>
        </p:nvSpPr>
        <p:spPr>
          <a:xfrm>
            <a:off x="8150670" y="4724400"/>
            <a:ext cx="3775077" cy="1510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28198F-3B61-ED4E-A842-3995EEF1D027}"/>
              </a:ext>
            </a:extLst>
          </p:cNvPr>
          <p:cNvSpPr/>
          <p:nvPr/>
        </p:nvSpPr>
        <p:spPr>
          <a:xfrm>
            <a:off x="8139556" y="5637039"/>
            <a:ext cx="3775077" cy="1510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a:extLst>
              <a:ext uri="{FF2B5EF4-FFF2-40B4-BE49-F238E27FC236}">
                <a16:creationId xmlns:a16="http://schemas.microsoft.com/office/drawing/2014/main" id="{D873C422-D788-534E-B082-FB2ED9C5EB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613" y="1448190"/>
            <a:ext cx="7205663" cy="433604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CED3972-AD84-5B47-89E5-95056871D4AA}"/>
              </a:ext>
            </a:extLst>
          </p:cNvPr>
          <p:cNvSpPr txBox="1"/>
          <p:nvPr/>
        </p:nvSpPr>
        <p:spPr>
          <a:xfrm>
            <a:off x="1695269" y="5847752"/>
            <a:ext cx="4714350" cy="276999"/>
          </a:xfrm>
          <a:prstGeom prst="rect">
            <a:avLst/>
          </a:prstGeom>
          <a:noFill/>
        </p:spPr>
        <p:txBody>
          <a:bodyPr wrap="square">
            <a:spAutoFit/>
          </a:bodyPr>
          <a:lstStyle/>
          <a:p>
            <a:r>
              <a:rPr lang="en-US" sz="1200" dirty="0"/>
              <a:t>https://</a:t>
            </a:r>
            <a:r>
              <a:rPr lang="en-US" sz="1200" dirty="0" err="1"/>
              <a:t>www.sciencedirect.com</a:t>
            </a:r>
            <a:r>
              <a:rPr lang="en-US" sz="1200" dirty="0"/>
              <a:t>/science/article/</a:t>
            </a:r>
            <a:r>
              <a:rPr lang="en-US" sz="1200" dirty="0" err="1"/>
              <a:t>pii</a:t>
            </a:r>
            <a:r>
              <a:rPr lang="en-US" sz="1200" dirty="0"/>
              <a:t>/S0198885917305104</a:t>
            </a:r>
          </a:p>
        </p:txBody>
      </p:sp>
    </p:spTree>
    <p:extLst>
      <p:ext uri="{BB962C8B-B14F-4D97-AF65-F5344CB8AC3E}">
        <p14:creationId xmlns:p14="http://schemas.microsoft.com/office/powerpoint/2010/main" val="299045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C91F3A-39BB-0C47-97B8-F7821BC1D108}"/>
              </a:ext>
            </a:extLst>
          </p:cNvPr>
          <p:cNvSpPr txBox="1"/>
          <p:nvPr/>
        </p:nvSpPr>
        <p:spPr>
          <a:xfrm>
            <a:off x="1600200" y="140789"/>
            <a:ext cx="8991600" cy="523220"/>
          </a:xfrm>
          <a:prstGeom prst="rect">
            <a:avLst/>
          </a:prstGeom>
          <a:noFill/>
        </p:spPr>
        <p:txBody>
          <a:bodyPr wrap="square" rtlCol="0">
            <a:spAutoFit/>
          </a:bodyPr>
          <a:lstStyle/>
          <a:p>
            <a:r>
              <a:rPr lang="en-US" sz="2800" b="1" dirty="0"/>
              <a:t>Lactose Intolerance and LPH Variant Frequency Differences</a:t>
            </a:r>
            <a:endParaRPr lang="en-US" sz="2800" dirty="0"/>
          </a:p>
        </p:txBody>
      </p:sp>
      <p:pic>
        <p:nvPicPr>
          <p:cNvPr id="5" name="Picture 4">
            <a:extLst>
              <a:ext uri="{FF2B5EF4-FFF2-40B4-BE49-F238E27FC236}">
                <a16:creationId xmlns:a16="http://schemas.microsoft.com/office/drawing/2014/main" id="{BE6A1622-F602-4F44-8F15-CA0B485EAE51}"/>
              </a:ext>
            </a:extLst>
          </p:cNvPr>
          <p:cNvPicPr>
            <a:picLocks noChangeAspect="1"/>
          </p:cNvPicPr>
          <p:nvPr/>
        </p:nvPicPr>
        <p:blipFill>
          <a:blip r:embed="rId2"/>
          <a:stretch>
            <a:fillRect/>
          </a:stretch>
        </p:blipFill>
        <p:spPr>
          <a:xfrm>
            <a:off x="4516362" y="920922"/>
            <a:ext cx="3159276" cy="1099638"/>
          </a:xfrm>
          <a:prstGeom prst="rect">
            <a:avLst/>
          </a:prstGeom>
        </p:spPr>
      </p:pic>
      <p:pic>
        <p:nvPicPr>
          <p:cNvPr id="6" name="Picture 5">
            <a:extLst>
              <a:ext uri="{FF2B5EF4-FFF2-40B4-BE49-F238E27FC236}">
                <a16:creationId xmlns:a16="http://schemas.microsoft.com/office/drawing/2014/main" id="{C96A84A7-264B-1646-9314-7E5C39F5CB2C}"/>
              </a:ext>
            </a:extLst>
          </p:cNvPr>
          <p:cNvPicPr>
            <a:picLocks noChangeAspect="1"/>
          </p:cNvPicPr>
          <p:nvPr/>
        </p:nvPicPr>
        <p:blipFill>
          <a:blip r:embed="rId3"/>
          <a:stretch>
            <a:fillRect/>
          </a:stretch>
        </p:blipFill>
        <p:spPr>
          <a:xfrm>
            <a:off x="4883150" y="738989"/>
            <a:ext cx="2425700" cy="194764"/>
          </a:xfrm>
          <a:prstGeom prst="rect">
            <a:avLst/>
          </a:prstGeom>
        </p:spPr>
      </p:pic>
      <p:pic>
        <p:nvPicPr>
          <p:cNvPr id="31745" name="Picture 1" descr="page8image939839232">
            <a:extLst>
              <a:ext uri="{FF2B5EF4-FFF2-40B4-BE49-F238E27FC236}">
                <a16:creationId xmlns:a16="http://schemas.microsoft.com/office/drawing/2014/main" id="{0C582156-FB4C-D04C-82DA-6A5F5DD16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103" y="2362200"/>
            <a:ext cx="5435600" cy="2717800"/>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page10image250248352">
            <a:extLst>
              <a:ext uri="{FF2B5EF4-FFF2-40B4-BE49-F238E27FC236}">
                <a16:creationId xmlns:a16="http://schemas.microsoft.com/office/drawing/2014/main" id="{9DE23875-E5A4-9F46-B5A0-09BA58C794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0171" y="2362200"/>
            <a:ext cx="5408557" cy="27178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BEE7C6D-25D1-0A46-BBF1-3B82984CEE99}"/>
              </a:ext>
            </a:extLst>
          </p:cNvPr>
          <p:cNvSpPr txBox="1"/>
          <p:nvPr/>
        </p:nvSpPr>
        <p:spPr>
          <a:xfrm>
            <a:off x="1333500" y="5336913"/>
            <a:ext cx="9525000" cy="1200329"/>
          </a:xfrm>
          <a:prstGeom prst="rect">
            <a:avLst/>
          </a:prstGeom>
          <a:noFill/>
        </p:spPr>
        <p:txBody>
          <a:bodyPr wrap="square">
            <a:spAutoFit/>
          </a:bodyPr>
          <a:lstStyle/>
          <a:p>
            <a:pPr marL="285750" indent="-285750">
              <a:buFont typeface="Arial" panose="020B0604020202020204" pitchFamily="34" charset="0"/>
              <a:buChar char="•"/>
            </a:pPr>
            <a:r>
              <a:rPr lang="el-GR" sz="1800" dirty="0">
                <a:effectLst/>
                <a:latin typeface="EURM10"/>
              </a:rPr>
              <a:t>β</a:t>
            </a:r>
            <a:r>
              <a:rPr lang="el-GR" sz="1800" dirty="0">
                <a:effectLst/>
                <a:latin typeface="URWPalladioL"/>
              </a:rPr>
              <a:t>-</a:t>
            </a:r>
            <a:r>
              <a:rPr lang="en-US" sz="1800" dirty="0">
                <a:effectLst/>
                <a:latin typeface="URWPalladioL"/>
              </a:rPr>
              <a:t>galactosidase enzyme called lactase-phlorizin hydrolase (LPH) influence digestion of milk</a:t>
            </a:r>
          </a:p>
          <a:p>
            <a:pPr marL="285750" indent="-285750">
              <a:buFont typeface="Arial" panose="020B0604020202020204" pitchFamily="34" charset="0"/>
              <a:buChar char="•"/>
            </a:pPr>
            <a:r>
              <a:rPr lang="en-US" dirty="0">
                <a:latin typeface="URWPalladioL"/>
              </a:rPr>
              <a:t>2/3 </a:t>
            </a:r>
            <a:r>
              <a:rPr lang="en-US" sz="1800" dirty="0">
                <a:effectLst/>
                <a:latin typeface="URWPalladioL"/>
              </a:rPr>
              <a:t>of humans have lactase non-persistence (LNP) and can’t digest milk</a:t>
            </a:r>
          </a:p>
          <a:p>
            <a:pPr marL="285750" indent="-285750">
              <a:buFont typeface="Arial" panose="020B0604020202020204" pitchFamily="34" charset="0"/>
              <a:buChar char="•"/>
            </a:pPr>
            <a:r>
              <a:rPr lang="en-US" dirty="0">
                <a:latin typeface="URWPalladioL"/>
              </a:rPr>
              <a:t>1/3</a:t>
            </a:r>
            <a:r>
              <a:rPr lang="en-US" sz="1800" dirty="0">
                <a:effectLst/>
                <a:latin typeface="URWPalladioL"/>
              </a:rPr>
              <a:t> have lactase persistence (LP), are thus being able to digest milk during adulthood</a:t>
            </a:r>
            <a:endParaRPr lang="en-US" dirty="0">
              <a:latin typeface="URWPalladioL"/>
            </a:endParaRPr>
          </a:p>
          <a:p>
            <a:pPr marL="285750" indent="-285750">
              <a:buFont typeface="Arial" panose="020B0604020202020204" pitchFamily="34" charset="0"/>
              <a:buChar char="•"/>
            </a:pPr>
            <a:r>
              <a:rPr lang="en-US" sz="1800" dirty="0">
                <a:effectLst/>
                <a:latin typeface="URWPalladioL"/>
              </a:rPr>
              <a:t>LPH gene variants have undergone substantial selection</a:t>
            </a:r>
          </a:p>
        </p:txBody>
      </p:sp>
    </p:spTree>
    <p:extLst>
      <p:ext uri="{BB962C8B-B14F-4D97-AF65-F5344CB8AC3E}">
        <p14:creationId xmlns:p14="http://schemas.microsoft.com/office/powerpoint/2010/main" val="4008002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0" y="2321004"/>
            <a:ext cx="8534400" cy="1200329"/>
          </a:xfrm>
          <a:prstGeom prst="rect">
            <a:avLst/>
          </a:prstGeom>
        </p:spPr>
        <p:txBody>
          <a:bodyPr wrap="square">
            <a:spAutoFit/>
          </a:bodyPr>
          <a:lstStyle/>
          <a:p>
            <a:pPr algn="ctr"/>
            <a:r>
              <a:rPr lang="en-US" sz="3600" b="1" dirty="0"/>
              <a:t>1. Views on Global Human Genetic Variation and </a:t>
            </a:r>
            <a:r>
              <a:rPr lang="en-US" sz="3600" b="1" dirty="0" err="1"/>
              <a:t>Lewontin’s</a:t>
            </a:r>
            <a:r>
              <a:rPr lang="en-US" sz="3600" b="1" dirty="0"/>
              <a:t> Studies/Fallacy</a:t>
            </a:r>
          </a:p>
        </p:txBody>
      </p:sp>
    </p:spTree>
    <p:extLst>
      <p:ext uri="{BB962C8B-B14F-4D97-AF65-F5344CB8AC3E}">
        <p14:creationId xmlns:p14="http://schemas.microsoft.com/office/powerpoint/2010/main" val="1764108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447330-20C1-2241-B7B3-B5C862BFD020}"/>
              </a:ext>
            </a:extLst>
          </p:cNvPr>
          <p:cNvPicPr>
            <a:picLocks noChangeAspect="1"/>
          </p:cNvPicPr>
          <p:nvPr/>
        </p:nvPicPr>
        <p:blipFill>
          <a:blip r:embed="rId2"/>
          <a:stretch>
            <a:fillRect/>
          </a:stretch>
        </p:blipFill>
        <p:spPr>
          <a:xfrm>
            <a:off x="415270" y="1015382"/>
            <a:ext cx="6838608" cy="5520396"/>
          </a:xfrm>
          <a:prstGeom prst="rect">
            <a:avLst/>
          </a:prstGeom>
          <a:ln>
            <a:solidFill>
              <a:schemeClr val="tx1"/>
            </a:solidFill>
          </a:ln>
        </p:spPr>
      </p:pic>
      <p:sp>
        <p:nvSpPr>
          <p:cNvPr id="7" name="TextBox 6">
            <a:extLst>
              <a:ext uri="{FF2B5EF4-FFF2-40B4-BE49-F238E27FC236}">
                <a16:creationId xmlns:a16="http://schemas.microsoft.com/office/drawing/2014/main" id="{76C3BC07-2DC2-9F4F-8A35-6D16AB6FE7B9}"/>
              </a:ext>
            </a:extLst>
          </p:cNvPr>
          <p:cNvSpPr txBox="1"/>
          <p:nvPr/>
        </p:nvSpPr>
        <p:spPr>
          <a:xfrm>
            <a:off x="152400" y="228600"/>
            <a:ext cx="11887200" cy="523220"/>
          </a:xfrm>
          <a:prstGeom prst="rect">
            <a:avLst/>
          </a:prstGeom>
          <a:noFill/>
        </p:spPr>
        <p:txBody>
          <a:bodyPr wrap="square" rtlCol="0">
            <a:spAutoFit/>
          </a:bodyPr>
          <a:lstStyle/>
          <a:p>
            <a:r>
              <a:rPr lang="en-US" sz="2800" b="1" dirty="0"/>
              <a:t>Most Genetics Research has been Pursued on Individuals of European Ancestry</a:t>
            </a:r>
            <a:endParaRPr lang="en-US" sz="2800" dirty="0"/>
          </a:p>
        </p:txBody>
      </p:sp>
      <p:pic>
        <p:nvPicPr>
          <p:cNvPr id="8" name="Picture 7">
            <a:extLst>
              <a:ext uri="{FF2B5EF4-FFF2-40B4-BE49-F238E27FC236}">
                <a16:creationId xmlns:a16="http://schemas.microsoft.com/office/drawing/2014/main" id="{B05C1A67-52A3-C448-9CA4-A4F02ACFB59F}"/>
              </a:ext>
            </a:extLst>
          </p:cNvPr>
          <p:cNvPicPr>
            <a:picLocks noChangeAspect="1"/>
          </p:cNvPicPr>
          <p:nvPr/>
        </p:nvPicPr>
        <p:blipFill>
          <a:blip r:embed="rId3"/>
          <a:stretch>
            <a:fillRect/>
          </a:stretch>
        </p:blipFill>
        <p:spPr>
          <a:xfrm>
            <a:off x="7772400" y="1015382"/>
            <a:ext cx="3969368" cy="5520396"/>
          </a:xfrm>
          <a:prstGeom prst="rect">
            <a:avLst/>
          </a:prstGeom>
          <a:ln>
            <a:solidFill>
              <a:schemeClr val="tx1"/>
            </a:solidFill>
          </a:ln>
        </p:spPr>
      </p:pic>
      <p:pic>
        <p:nvPicPr>
          <p:cNvPr id="9" name="Picture 8">
            <a:extLst>
              <a:ext uri="{FF2B5EF4-FFF2-40B4-BE49-F238E27FC236}">
                <a16:creationId xmlns:a16="http://schemas.microsoft.com/office/drawing/2014/main" id="{32ACAA95-284B-AA4E-84BD-CC1C724E2F0A}"/>
              </a:ext>
            </a:extLst>
          </p:cNvPr>
          <p:cNvPicPr>
            <a:picLocks noChangeAspect="1"/>
          </p:cNvPicPr>
          <p:nvPr/>
        </p:nvPicPr>
        <p:blipFill>
          <a:blip r:embed="rId4"/>
          <a:stretch>
            <a:fillRect/>
          </a:stretch>
        </p:blipFill>
        <p:spPr>
          <a:xfrm>
            <a:off x="8156884" y="3815549"/>
            <a:ext cx="3200400" cy="1993900"/>
          </a:xfrm>
          <a:prstGeom prst="rect">
            <a:avLst/>
          </a:prstGeom>
        </p:spPr>
      </p:pic>
    </p:spTree>
    <p:extLst>
      <p:ext uri="{BB962C8B-B14F-4D97-AF65-F5344CB8AC3E}">
        <p14:creationId xmlns:p14="http://schemas.microsoft.com/office/powerpoint/2010/main" val="2886302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6400" y="2321004"/>
            <a:ext cx="8839200" cy="1200329"/>
          </a:xfrm>
          <a:prstGeom prst="rect">
            <a:avLst/>
          </a:prstGeom>
        </p:spPr>
        <p:txBody>
          <a:bodyPr wrap="square">
            <a:spAutoFit/>
          </a:bodyPr>
          <a:lstStyle/>
          <a:p>
            <a:pPr algn="ctr"/>
            <a:r>
              <a:rPr lang="en-US" sz="3600" b="1" dirty="0"/>
              <a:t>2. Global Human Functional Genomic Diversity: Stratification and its Consequences</a:t>
            </a:r>
          </a:p>
        </p:txBody>
      </p:sp>
    </p:spTree>
    <p:extLst>
      <p:ext uri="{BB962C8B-B14F-4D97-AF65-F5344CB8AC3E}">
        <p14:creationId xmlns:p14="http://schemas.microsoft.com/office/powerpoint/2010/main" val="1095311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6D06EBD-8364-EF46-ACD2-3588F44B67EE}"/>
              </a:ext>
            </a:extLst>
          </p:cNvPr>
          <p:cNvSpPr txBox="1"/>
          <p:nvPr/>
        </p:nvSpPr>
        <p:spPr>
          <a:xfrm>
            <a:off x="1471500" y="152641"/>
            <a:ext cx="8798562" cy="523220"/>
          </a:xfrm>
          <a:prstGeom prst="rect">
            <a:avLst/>
          </a:prstGeom>
          <a:noFill/>
        </p:spPr>
        <p:txBody>
          <a:bodyPr wrap="none" rtlCol="0">
            <a:spAutoFit/>
          </a:bodyPr>
          <a:lstStyle/>
          <a:p>
            <a:r>
              <a:rPr lang="en-US" sz="2800" b="1" dirty="0">
                <a:cs typeface="Arial" pitchFamily="34" charset="0"/>
              </a:rPr>
              <a:t>The Era of the Genome-Wide Association Studies (GWAS)</a:t>
            </a:r>
          </a:p>
        </p:txBody>
      </p:sp>
      <p:grpSp>
        <p:nvGrpSpPr>
          <p:cNvPr id="16" name="Group 15">
            <a:extLst>
              <a:ext uri="{FF2B5EF4-FFF2-40B4-BE49-F238E27FC236}">
                <a16:creationId xmlns:a16="http://schemas.microsoft.com/office/drawing/2014/main" id="{2FECAA6C-C2FF-1943-92B7-FBBF5094CD0E}"/>
              </a:ext>
            </a:extLst>
          </p:cNvPr>
          <p:cNvGrpSpPr/>
          <p:nvPr/>
        </p:nvGrpSpPr>
        <p:grpSpPr>
          <a:xfrm>
            <a:off x="5575851" y="1805364"/>
            <a:ext cx="6137127" cy="4179549"/>
            <a:chOff x="5247862" y="1732909"/>
            <a:chExt cx="6405482" cy="4235683"/>
          </a:xfrm>
        </p:grpSpPr>
        <p:grpSp>
          <p:nvGrpSpPr>
            <p:cNvPr id="17" name="Group 16">
              <a:extLst>
                <a:ext uri="{FF2B5EF4-FFF2-40B4-BE49-F238E27FC236}">
                  <a16:creationId xmlns:a16="http://schemas.microsoft.com/office/drawing/2014/main" id="{1DD3D5B4-9EA7-394B-ADED-2921900623C9}"/>
                </a:ext>
              </a:extLst>
            </p:cNvPr>
            <p:cNvGrpSpPr/>
            <p:nvPr/>
          </p:nvGrpSpPr>
          <p:grpSpPr>
            <a:xfrm>
              <a:off x="5247862" y="1732909"/>
              <a:ext cx="6405482" cy="3392182"/>
              <a:chOff x="262578" y="955963"/>
              <a:chExt cx="8618183" cy="5562548"/>
            </a:xfrm>
          </p:grpSpPr>
          <p:pic>
            <p:nvPicPr>
              <p:cNvPr id="18" name="Picture 17">
                <a:extLst>
                  <a:ext uri="{FF2B5EF4-FFF2-40B4-BE49-F238E27FC236}">
                    <a16:creationId xmlns:a16="http://schemas.microsoft.com/office/drawing/2014/main" id="{4385E9DD-2FF4-C24B-AC8C-865EA23CF7E6}"/>
                  </a:ext>
                </a:extLst>
              </p:cNvPr>
              <p:cNvPicPr>
                <a:picLocks noChangeAspect="1"/>
              </p:cNvPicPr>
              <p:nvPr/>
            </p:nvPicPr>
            <p:blipFill>
              <a:blip r:embed="rId2"/>
              <a:stretch>
                <a:fillRect/>
              </a:stretch>
            </p:blipFill>
            <p:spPr>
              <a:xfrm>
                <a:off x="262578" y="955963"/>
                <a:ext cx="8618183" cy="5562548"/>
              </a:xfrm>
              <a:prstGeom prst="rect">
                <a:avLst/>
              </a:prstGeom>
            </p:spPr>
          </p:pic>
          <p:sp>
            <p:nvSpPr>
              <p:cNvPr id="19" name="Rectangle 18">
                <a:extLst>
                  <a:ext uri="{FF2B5EF4-FFF2-40B4-BE49-F238E27FC236}">
                    <a16:creationId xmlns:a16="http://schemas.microsoft.com/office/drawing/2014/main" id="{7201F120-D3BA-744A-B67E-674FC25F81E9}"/>
                  </a:ext>
                </a:extLst>
              </p:cNvPr>
              <p:cNvSpPr/>
              <p:nvPr/>
            </p:nvSpPr>
            <p:spPr>
              <a:xfrm>
                <a:off x="7329055" y="955963"/>
                <a:ext cx="1343890" cy="152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CB70CF7C-1962-5042-83EA-A3197B3C0BEB}"/>
                </a:ext>
              </a:extLst>
            </p:cNvPr>
            <p:cNvSpPr txBox="1"/>
            <p:nvPr/>
          </p:nvSpPr>
          <p:spPr>
            <a:xfrm>
              <a:off x="5555688" y="5322261"/>
              <a:ext cx="6097656" cy="646331"/>
            </a:xfrm>
            <a:prstGeom prst="rect">
              <a:avLst/>
            </a:prstGeom>
            <a:noFill/>
          </p:spPr>
          <p:txBody>
            <a:bodyPr wrap="square">
              <a:spAutoFit/>
            </a:bodyPr>
            <a:lstStyle/>
            <a:p>
              <a:pPr algn="ctr"/>
              <a:r>
                <a:rPr lang="en-US" sz="1800" dirty="0">
                  <a:solidFill>
                    <a:srgbClr val="333333"/>
                  </a:solidFill>
                </a:rPr>
                <a:t>3,000+ Published Association Studies and 41,000+ SNP/Trait Associations and Growing</a:t>
              </a:r>
              <a:r>
                <a:rPr lang="is-IS" sz="1800" dirty="0">
                  <a:solidFill>
                    <a:srgbClr val="333333"/>
                  </a:solidFill>
                </a:rPr>
                <a:t>…</a:t>
              </a:r>
              <a:endParaRPr lang="en-US" sz="1800" dirty="0"/>
            </a:p>
          </p:txBody>
        </p:sp>
      </p:grpSp>
      <p:pic>
        <p:nvPicPr>
          <p:cNvPr id="1030" name="Picture 6">
            <a:extLst>
              <a:ext uri="{FF2B5EF4-FFF2-40B4-BE49-F238E27FC236}">
                <a16:creationId xmlns:a16="http://schemas.microsoft.com/office/drawing/2014/main" id="{3BA268BD-9766-F043-AE72-F25CD764D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82" y="1574511"/>
            <a:ext cx="5064125" cy="46076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BC51A85E-E2A5-C64F-BA9C-D515884153B8}"/>
              </a:ext>
            </a:extLst>
          </p:cNvPr>
          <p:cNvPicPr>
            <a:picLocks noChangeAspect="1"/>
          </p:cNvPicPr>
          <p:nvPr/>
        </p:nvPicPr>
        <p:blipFill>
          <a:blip r:embed="rId4"/>
          <a:stretch>
            <a:fillRect/>
          </a:stretch>
        </p:blipFill>
        <p:spPr>
          <a:xfrm>
            <a:off x="2525798" y="1831053"/>
            <a:ext cx="2409422" cy="1287931"/>
          </a:xfrm>
          <a:prstGeom prst="rect">
            <a:avLst/>
          </a:prstGeom>
        </p:spPr>
      </p:pic>
    </p:spTree>
    <p:extLst>
      <p:ext uri="{BB962C8B-B14F-4D97-AF65-F5344CB8AC3E}">
        <p14:creationId xmlns:p14="http://schemas.microsoft.com/office/powerpoint/2010/main" val="3484501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743A26-58EB-EB42-8F60-132FD1B7319E}"/>
              </a:ext>
            </a:extLst>
          </p:cNvPr>
          <p:cNvPicPr>
            <a:picLocks noChangeAspect="1"/>
          </p:cNvPicPr>
          <p:nvPr/>
        </p:nvPicPr>
        <p:blipFill>
          <a:blip r:embed="rId2"/>
          <a:stretch>
            <a:fillRect/>
          </a:stretch>
        </p:blipFill>
        <p:spPr>
          <a:xfrm>
            <a:off x="264041" y="868646"/>
            <a:ext cx="5890437" cy="5890437"/>
          </a:xfrm>
          <a:prstGeom prst="rect">
            <a:avLst/>
          </a:prstGeom>
        </p:spPr>
      </p:pic>
      <p:pic>
        <p:nvPicPr>
          <p:cNvPr id="8" name="Picture 7">
            <a:extLst>
              <a:ext uri="{FF2B5EF4-FFF2-40B4-BE49-F238E27FC236}">
                <a16:creationId xmlns:a16="http://schemas.microsoft.com/office/drawing/2014/main" id="{6F69AC40-A912-CB4C-A127-54DF933B725F}"/>
              </a:ext>
            </a:extLst>
          </p:cNvPr>
          <p:cNvPicPr>
            <a:picLocks noChangeAspect="1"/>
          </p:cNvPicPr>
          <p:nvPr/>
        </p:nvPicPr>
        <p:blipFill>
          <a:blip r:embed="rId3"/>
          <a:stretch>
            <a:fillRect/>
          </a:stretch>
        </p:blipFill>
        <p:spPr>
          <a:xfrm>
            <a:off x="6040638" y="868645"/>
            <a:ext cx="5890437" cy="5890437"/>
          </a:xfrm>
          <a:prstGeom prst="rect">
            <a:avLst/>
          </a:prstGeom>
        </p:spPr>
      </p:pic>
      <p:sp>
        <p:nvSpPr>
          <p:cNvPr id="9" name="Rectangle 8">
            <a:extLst>
              <a:ext uri="{FF2B5EF4-FFF2-40B4-BE49-F238E27FC236}">
                <a16:creationId xmlns:a16="http://schemas.microsoft.com/office/drawing/2014/main" id="{8918B604-434B-9545-8CD5-01416F9AD22F}"/>
              </a:ext>
            </a:extLst>
          </p:cNvPr>
          <p:cNvSpPr/>
          <p:nvPr/>
        </p:nvSpPr>
        <p:spPr>
          <a:xfrm>
            <a:off x="6905297" y="1654907"/>
            <a:ext cx="4556234" cy="227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9C3F17C-2ED9-E940-B36F-CF88E3DD2349}"/>
              </a:ext>
            </a:extLst>
          </p:cNvPr>
          <p:cNvSpPr txBox="1"/>
          <p:nvPr/>
        </p:nvSpPr>
        <p:spPr>
          <a:xfrm>
            <a:off x="2003053" y="345425"/>
            <a:ext cx="8302850" cy="523220"/>
          </a:xfrm>
          <a:prstGeom prst="rect">
            <a:avLst/>
          </a:prstGeom>
          <a:noFill/>
        </p:spPr>
        <p:txBody>
          <a:bodyPr wrap="none" rtlCol="0">
            <a:spAutoFit/>
          </a:bodyPr>
          <a:lstStyle/>
          <a:p>
            <a:r>
              <a:rPr lang="en-US" sz="2800" b="1" dirty="0"/>
              <a:t>GWAS “Hits” and Monogenic vs. Polygenic Phenotypes</a:t>
            </a:r>
          </a:p>
        </p:txBody>
      </p:sp>
      <p:sp>
        <p:nvSpPr>
          <p:cNvPr id="12" name="Oval 11">
            <a:extLst>
              <a:ext uri="{FF2B5EF4-FFF2-40B4-BE49-F238E27FC236}">
                <a16:creationId xmlns:a16="http://schemas.microsoft.com/office/drawing/2014/main" id="{F477DACF-0899-AA45-81A4-88008B1929FD}"/>
              </a:ext>
            </a:extLst>
          </p:cNvPr>
          <p:cNvSpPr/>
          <p:nvPr/>
        </p:nvSpPr>
        <p:spPr>
          <a:xfrm>
            <a:off x="9900745" y="4228117"/>
            <a:ext cx="1022704" cy="6779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F63A7B8C-BC05-5A43-AF82-417365B45C2A}"/>
              </a:ext>
            </a:extLst>
          </p:cNvPr>
          <p:cNvCxnSpPr/>
          <p:nvPr/>
        </p:nvCxnSpPr>
        <p:spPr>
          <a:xfrm>
            <a:off x="961697" y="4421755"/>
            <a:ext cx="4840013"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1C8D02-3358-D64A-9D28-41E659E2C4F5}"/>
              </a:ext>
            </a:extLst>
          </p:cNvPr>
          <p:cNvCxnSpPr>
            <a:cxnSpLocks/>
          </p:cNvCxnSpPr>
          <p:nvPr/>
        </p:nvCxnSpPr>
        <p:spPr>
          <a:xfrm>
            <a:off x="6763407" y="4421755"/>
            <a:ext cx="4698124"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256AED5-4A4F-2C46-821D-7ABB03B94496}"/>
              </a:ext>
            </a:extLst>
          </p:cNvPr>
          <p:cNvSpPr txBox="1"/>
          <p:nvPr/>
        </p:nvSpPr>
        <p:spPr>
          <a:xfrm>
            <a:off x="880564" y="5974253"/>
            <a:ext cx="10691326" cy="707886"/>
          </a:xfrm>
          <a:prstGeom prst="rect">
            <a:avLst/>
          </a:prstGeom>
          <a:solidFill>
            <a:schemeClr val="bg1"/>
          </a:solidFill>
        </p:spPr>
        <p:txBody>
          <a:bodyPr wrap="square" rtlCol="0">
            <a:spAutoFit/>
          </a:bodyPr>
          <a:lstStyle/>
          <a:p>
            <a:r>
              <a:rPr lang="en-US" sz="1200" dirty="0"/>
              <a:t>     </a:t>
            </a:r>
            <a:r>
              <a:rPr lang="en-US" sz="1400" dirty="0"/>
              <a:t>Position in the Genome (i.e., Location on Chromosomes 1-21) 	            Position in the Genome (i.e., Location on Chromosomes 1-21)</a:t>
            </a:r>
          </a:p>
          <a:p>
            <a:endParaRPr lang="en-US" sz="1400" dirty="0"/>
          </a:p>
          <a:p>
            <a:endParaRPr lang="en-US" sz="1200" dirty="0"/>
          </a:p>
        </p:txBody>
      </p:sp>
      <p:sp>
        <p:nvSpPr>
          <p:cNvPr id="18" name="TextBox 17">
            <a:extLst>
              <a:ext uri="{FF2B5EF4-FFF2-40B4-BE49-F238E27FC236}">
                <a16:creationId xmlns:a16="http://schemas.microsoft.com/office/drawing/2014/main" id="{C310B734-531E-834E-8DD4-7332BE0268D7}"/>
              </a:ext>
            </a:extLst>
          </p:cNvPr>
          <p:cNvSpPr txBox="1"/>
          <p:nvPr/>
        </p:nvSpPr>
        <p:spPr>
          <a:xfrm>
            <a:off x="1294412" y="1944121"/>
            <a:ext cx="2727434" cy="1477328"/>
          </a:xfrm>
          <a:prstGeom prst="rect">
            <a:avLst/>
          </a:prstGeom>
          <a:noFill/>
        </p:spPr>
        <p:txBody>
          <a:bodyPr wrap="square" rtlCol="0">
            <a:spAutoFit/>
          </a:bodyPr>
          <a:lstStyle/>
          <a:p>
            <a:pPr algn="just"/>
            <a:r>
              <a:rPr lang="en-US" dirty="0"/>
              <a:t>'Monogenic’ = one primary ‘locus’ (likely a gene) harbors variants with very strong effects on the expression of trait</a:t>
            </a:r>
          </a:p>
        </p:txBody>
      </p:sp>
      <p:sp>
        <p:nvSpPr>
          <p:cNvPr id="19" name="TextBox 18">
            <a:extLst>
              <a:ext uri="{FF2B5EF4-FFF2-40B4-BE49-F238E27FC236}">
                <a16:creationId xmlns:a16="http://schemas.microsoft.com/office/drawing/2014/main" id="{85185F98-A2F5-6645-9D92-B4278AD2AD48}"/>
              </a:ext>
            </a:extLst>
          </p:cNvPr>
          <p:cNvSpPr txBox="1"/>
          <p:nvPr/>
        </p:nvSpPr>
        <p:spPr>
          <a:xfrm>
            <a:off x="7063614" y="1944121"/>
            <a:ext cx="2727434" cy="1200329"/>
          </a:xfrm>
          <a:prstGeom prst="rect">
            <a:avLst/>
          </a:prstGeom>
          <a:noFill/>
        </p:spPr>
        <p:txBody>
          <a:bodyPr wrap="square" rtlCol="0">
            <a:spAutoFit/>
          </a:bodyPr>
          <a:lstStyle/>
          <a:p>
            <a:pPr algn="just"/>
            <a:r>
              <a:rPr lang="en-US" dirty="0"/>
              <a:t>'Polygenic’ = many ‘loci’ harboring variants, each with weak effects on the expression of trait</a:t>
            </a:r>
          </a:p>
        </p:txBody>
      </p:sp>
      <p:sp>
        <p:nvSpPr>
          <p:cNvPr id="20" name="Rectangle 19">
            <a:extLst>
              <a:ext uri="{FF2B5EF4-FFF2-40B4-BE49-F238E27FC236}">
                <a16:creationId xmlns:a16="http://schemas.microsoft.com/office/drawing/2014/main" id="{3AA07201-B3EF-304C-AE26-BEC3DB962B68}"/>
              </a:ext>
            </a:extLst>
          </p:cNvPr>
          <p:cNvSpPr/>
          <p:nvPr/>
        </p:nvSpPr>
        <p:spPr>
          <a:xfrm>
            <a:off x="4587766" y="2097619"/>
            <a:ext cx="299544" cy="2212333"/>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B3E7236-A840-0E4F-9F42-BE2CA0671E37}"/>
              </a:ext>
            </a:extLst>
          </p:cNvPr>
          <p:cNvSpPr/>
          <p:nvPr/>
        </p:nvSpPr>
        <p:spPr>
          <a:xfrm>
            <a:off x="6805266" y="3860667"/>
            <a:ext cx="4656265" cy="561087"/>
          </a:xfrm>
          <a:prstGeom prst="rect">
            <a:avLst/>
          </a:prstGeom>
          <a:noFill/>
          <a:ln>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2CDBD61-341A-3C49-A7E2-793C0CFB3F4F}"/>
              </a:ext>
            </a:extLst>
          </p:cNvPr>
          <p:cNvSpPr txBox="1"/>
          <p:nvPr/>
        </p:nvSpPr>
        <p:spPr>
          <a:xfrm>
            <a:off x="1086700" y="4167981"/>
            <a:ext cx="2210862" cy="276999"/>
          </a:xfrm>
          <a:prstGeom prst="rect">
            <a:avLst/>
          </a:prstGeom>
          <a:noFill/>
        </p:spPr>
        <p:txBody>
          <a:bodyPr wrap="none" rtlCol="0">
            <a:spAutoFit/>
          </a:bodyPr>
          <a:lstStyle/>
          <a:p>
            <a:r>
              <a:rPr lang="en-US" sz="1200" dirty="0">
                <a:solidFill>
                  <a:srgbClr val="FF0000"/>
                </a:solidFill>
              </a:rPr>
              <a:t>Statistical Significance Threshold</a:t>
            </a:r>
          </a:p>
        </p:txBody>
      </p:sp>
    </p:spTree>
    <p:extLst>
      <p:ext uri="{BB962C8B-B14F-4D97-AF65-F5344CB8AC3E}">
        <p14:creationId xmlns:p14="http://schemas.microsoft.com/office/powerpoint/2010/main" val="99231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C4CB50-0D9E-9547-B9B5-9191DF5DB0C3}"/>
              </a:ext>
            </a:extLst>
          </p:cNvPr>
          <p:cNvSpPr txBox="1"/>
          <p:nvPr/>
        </p:nvSpPr>
        <p:spPr>
          <a:xfrm>
            <a:off x="483726" y="2598696"/>
            <a:ext cx="5525565" cy="4216539"/>
          </a:xfrm>
          <a:prstGeom prst="rect">
            <a:avLst/>
          </a:prstGeom>
          <a:noFill/>
        </p:spPr>
        <p:txBody>
          <a:bodyPr wrap="square" rtlCol="0">
            <a:spAutoFit/>
          </a:bodyPr>
          <a:lstStyle/>
          <a:p>
            <a:pPr marL="285750" indent="-285750" algn="just">
              <a:buFont typeface="Arial" panose="020B0604020202020204" pitchFamily="34" charset="0"/>
              <a:buChar char="•"/>
            </a:pPr>
            <a:r>
              <a:rPr lang="en-US" dirty="0"/>
              <a:t>One can sum up the the number of the variants associated with a disease an individual possess:</a:t>
            </a:r>
          </a:p>
          <a:p>
            <a:pPr marL="285750" indent="-285750" algn="just">
              <a:buFont typeface="Arial" panose="020B0604020202020204" pitchFamily="34" charset="0"/>
              <a:buChar char="•"/>
            </a:pPr>
            <a:endParaRPr lang="en-US" sz="1000" dirty="0"/>
          </a:p>
          <a:p>
            <a:pPr algn="ctr"/>
            <a:r>
              <a:rPr lang="en-US" dirty="0"/>
              <a:t>Score = b</a:t>
            </a:r>
            <a:r>
              <a:rPr lang="en-US" baseline="-25000" dirty="0"/>
              <a:t>0</a:t>
            </a:r>
            <a:r>
              <a:rPr lang="en-US" dirty="0"/>
              <a:t> + w</a:t>
            </a:r>
            <a:r>
              <a:rPr lang="en-US" baseline="-25000" dirty="0"/>
              <a:t>1</a:t>
            </a:r>
            <a:r>
              <a:rPr lang="en-US" dirty="0"/>
              <a:t>*v</a:t>
            </a:r>
            <a:r>
              <a:rPr lang="en-US" baseline="-25000" dirty="0"/>
              <a:t>1</a:t>
            </a:r>
            <a:r>
              <a:rPr lang="en-US" dirty="0"/>
              <a:t> + w</a:t>
            </a:r>
            <a:r>
              <a:rPr lang="en-US" baseline="-25000" dirty="0"/>
              <a:t>2</a:t>
            </a:r>
            <a:r>
              <a:rPr lang="en-US" dirty="0"/>
              <a:t>*v</a:t>
            </a:r>
            <a:r>
              <a:rPr lang="en-US" baseline="-25000" dirty="0"/>
              <a:t>2</a:t>
            </a:r>
            <a:r>
              <a:rPr lang="en-US" dirty="0"/>
              <a:t> + … + </a:t>
            </a:r>
            <a:r>
              <a:rPr lang="en-US" dirty="0" err="1"/>
              <a:t>w</a:t>
            </a:r>
            <a:r>
              <a:rPr lang="en-US" baseline="-25000" dirty="0" err="1"/>
              <a:t>L</a:t>
            </a:r>
            <a:r>
              <a:rPr lang="en-US" dirty="0"/>
              <a:t>*</a:t>
            </a:r>
            <a:r>
              <a:rPr lang="en-US" dirty="0" err="1"/>
              <a:t>v</a:t>
            </a:r>
            <a:r>
              <a:rPr lang="en-US" baseline="-25000" dirty="0" err="1"/>
              <a:t>L</a:t>
            </a:r>
            <a:r>
              <a:rPr lang="en-US" dirty="0"/>
              <a:t> + error</a:t>
            </a:r>
          </a:p>
          <a:p>
            <a:pPr marL="285750" indent="-285750" algn="just">
              <a:buFont typeface="Arial" panose="020B0604020202020204" pitchFamily="34" charset="0"/>
              <a:buChar char="•"/>
            </a:pPr>
            <a:endParaRPr lang="en-US" sz="800" dirty="0"/>
          </a:p>
          <a:p>
            <a:pPr marL="285750" indent="-285750" algn="just">
              <a:buFont typeface="Arial" panose="020B0604020202020204" pitchFamily="34" charset="0"/>
              <a:buChar char="•"/>
            </a:pPr>
            <a:r>
              <a:rPr lang="en-US" dirty="0"/>
              <a:t>‘Weights’ can be used to account for variable variant effects</a:t>
            </a:r>
          </a:p>
          <a:p>
            <a:pPr marL="285750" indent="-285750" algn="just">
              <a:buFont typeface="Arial" panose="020B0604020202020204" pitchFamily="34" charset="0"/>
              <a:buChar char="•"/>
            </a:pPr>
            <a:endParaRPr lang="en-US" sz="800" dirty="0"/>
          </a:p>
          <a:p>
            <a:pPr marL="285750" indent="-285750" algn="just">
              <a:buFont typeface="Arial" panose="020B0604020202020204" pitchFamily="34" charset="0"/>
              <a:buChar char="•"/>
            </a:pPr>
            <a:r>
              <a:rPr lang="en-US" dirty="0"/>
              <a:t>The ‘score’ can be used to determine an individual’s risk of the disease (or contribute to a diagnosis)</a:t>
            </a:r>
          </a:p>
          <a:p>
            <a:pPr marL="285750" indent="-285750" algn="just">
              <a:buFont typeface="Arial" panose="020B0604020202020204" pitchFamily="34" charset="0"/>
              <a:buChar char="•"/>
            </a:pPr>
            <a:endParaRPr lang="en-US" sz="800" dirty="0"/>
          </a:p>
          <a:p>
            <a:pPr marL="285750" indent="-285750" algn="just">
              <a:buFont typeface="Arial" panose="020B0604020202020204" pitchFamily="34" charset="0"/>
              <a:buChar char="•"/>
            </a:pPr>
            <a:r>
              <a:rPr lang="en-US" dirty="0"/>
              <a:t>This score has been referred to as a ‘Polygenic Risk Score’ (PRS)</a:t>
            </a:r>
          </a:p>
          <a:p>
            <a:pPr marL="285750" indent="-285750" algn="just">
              <a:buFont typeface="Arial" panose="020B0604020202020204" pitchFamily="34" charset="0"/>
              <a:buChar char="•"/>
            </a:pPr>
            <a:endParaRPr lang="en-US" sz="800" dirty="0"/>
          </a:p>
          <a:p>
            <a:pPr marL="285750" indent="-285750" algn="just">
              <a:buFont typeface="Arial" panose="020B0604020202020204" pitchFamily="34" charset="0"/>
              <a:buChar char="•"/>
            </a:pPr>
            <a:r>
              <a:rPr lang="en-US" dirty="0"/>
              <a:t>PRS have been show to be very useful for assessing an individual’s risk in ways that either equal or outperform traditional monogenic variant tests</a:t>
            </a:r>
          </a:p>
        </p:txBody>
      </p:sp>
      <p:grpSp>
        <p:nvGrpSpPr>
          <p:cNvPr id="9" name="Group 8">
            <a:extLst>
              <a:ext uri="{FF2B5EF4-FFF2-40B4-BE49-F238E27FC236}">
                <a16:creationId xmlns:a16="http://schemas.microsoft.com/office/drawing/2014/main" id="{FF55AECE-8057-FC48-A14B-1B231EAA8599}"/>
              </a:ext>
            </a:extLst>
          </p:cNvPr>
          <p:cNvGrpSpPr/>
          <p:nvPr/>
        </p:nvGrpSpPr>
        <p:grpSpPr>
          <a:xfrm>
            <a:off x="6182710" y="714225"/>
            <a:ext cx="5746531" cy="5905600"/>
            <a:chOff x="6182710" y="714225"/>
            <a:chExt cx="5746531" cy="5905600"/>
          </a:xfrm>
        </p:grpSpPr>
        <p:pic>
          <p:nvPicPr>
            <p:cNvPr id="4" name="Picture 3">
              <a:extLst>
                <a:ext uri="{FF2B5EF4-FFF2-40B4-BE49-F238E27FC236}">
                  <a16:creationId xmlns:a16="http://schemas.microsoft.com/office/drawing/2014/main" id="{FAE0807A-7673-4942-B889-886829E80235}"/>
                </a:ext>
              </a:extLst>
            </p:cNvPr>
            <p:cNvPicPr>
              <a:picLocks noChangeAspect="1"/>
            </p:cNvPicPr>
            <p:nvPr/>
          </p:nvPicPr>
          <p:blipFill>
            <a:blip r:embed="rId2"/>
            <a:stretch>
              <a:fillRect/>
            </a:stretch>
          </p:blipFill>
          <p:spPr>
            <a:xfrm>
              <a:off x="6182710" y="714225"/>
              <a:ext cx="5746531" cy="5746531"/>
            </a:xfrm>
            <a:prstGeom prst="rect">
              <a:avLst/>
            </a:prstGeom>
          </p:spPr>
        </p:pic>
        <p:sp>
          <p:nvSpPr>
            <p:cNvPr id="6" name="Rectangle 5">
              <a:extLst>
                <a:ext uri="{FF2B5EF4-FFF2-40B4-BE49-F238E27FC236}">
                  <a16:creationId xmlns:a16="http://schemas.microsoft.com/office/drawing/2014/main" id="{7F9FD186-56D5-094E-9291-E1EAD7103A7A}"/>
                </a:ext>
              </a:extLst>
            </p:cNvPr>
            <p:cNvSpPr/>
            <p:nvPr/>
          </p:nvSpPr>
          <p:spPr>
            <a:xfrm>
              <a:off x="8296483" y="868645"/>
              <a:ext cx="1828800" cy="409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C51206-82C7-7143-96FA-FD959C18EFA6}"/>
                </a:ext>
              </a:extLst>
            </p:cNvPr>
            <p:cNvSpPr txBox="1"/>
            <p:nvPr/>
          </p:nvSpPr>
          <p:spPr>
            <a:xfrm>
              <a:off x="6755531" y="6004272"/>
              <a:ext cx="4910703" cy="615553"/>
            </a:xfrm>
            <a:prstGeom prst="rect">
              <a:avLst/>
            </a:prstGeom>
            <a:solidFill>
              <a:schemeClr val="bg1"/>
            </a:solidFill>
          </p:spPr>
          <p:txBody>
            <a:bodyPr wrap="none" rtlCol="0">
              <a:spAutoFit/>
            </a:bodyPr>
            <a:lstStyle/>
            <a:p>
              <a:pPr algn="ctr"/>
              <a:r>
                <a:rPr lang="en-US" sz="1400" dirty="0"/>
                <a:t>Less Variants	Average Number 	More Variants</a:t>
              </a:r>
            </a:p>
            <a:p>
              <a:pPr algn="ctr"/>
              <a:endParaRPr lang="en-US" sz="200" dirty="0"/>
            </a:p>
            <a:p>
              <a:pPr algn="ctr"/>
              <a:r>
                <a:rPr lang="en-US" dirty="0"/>
                <a:t>  Polygenic Risk Score</a:t>
              </a:r>
            </a:p>
          </p:txBody>
        </p:sp>
      </p:grpSp>
      <p:sp>
        <p:nvSpPr>
          <p:cNvPr id="8" name="TextBox 7">
            <a:extLst>
              <a:ext uri="{FF2B5EF4-FFF2-40B4-BE49-F238E27FC236}">
                <a16:creationId xmlns:a16="http://schemas.microsoft.com/office/drawing/2014/main" id="{DB505678-33D8-4848-A335-8D47837DCBDF}"/>
              </a:ext>
            </a:extLst>
          </p:cNvPr>
          <p:cNvSpPr txBox="1"/>
          <p:nvPr/>
        </p:nvSpPr>
        <p:spPr>
          <a:xfrm>
            <a:off x="1694430" y="293546"/>
            <a:ext cx="8976560" cy="523220"/>
          </a:xfrm>
          <a:prstGeom prst="rect">
            <a:avLst/>
          </a:prstGeom>
          <a:noFill/>
        </p:spPr>
        <p:txBody>
          <a:bodyPr wrap="none" rtlCol="0">
            <a:spAutoFit/>
          </a:bodyPr>
          <a:lstStyle/>
          <a:p>
            <a:r>
              <a:rPr lang="en-US" sz="2800" b="1" dirty="0"/>
              <a:t>Polygenic Risk Scores and Their Relationship to Disease Risk</a:t>
            </a:r>
          </a:p>
        </p:txBody>
      </p:sp>
      <p:sp>
        <p:nvSpPr>
          <p:cNvPr id="10" name="TextBox 9">
            <a:extLst>
              <a:ext uri="{FF2B5EF4-FFF2-40B4-BE49-F238E27FC236}">
                <a16:creationId xmlns:a16="http://schemas.microsoft.com/office/drawing/2014/main" id="{79C25542-B074-424E-80AC-651A421CCAEC}"/>
              </a:ext>
            </a:extLst>
          </p:cNvPr>
          <p:cNvSpPr txBox="1"/>
          <p:nvPr/>
        </p:nvSpPr>
        <p:spPr>
          <a:xfrm>
            <a:off x="9510922" y="2051199"/>
            <a:ext cx="2320136" cy="523220"/>
          </a:xfrm>
          <a:prstGeom prst="rect">
            <a:avLst/>
          </a:prstGeom>
          <a:noFill/>
        </p:spPr>
        <p:txBody>
          <a:bodyPr wrap="square" rtlCol="0">
            <a:spAutoFit/>
          </a:bodyPr>
          <a:lstStyle/>
          <a:p>
            <a:pPr algn="ctr"/>
            <a:r>
              <a:rPr lang="en-US" sz="1400" dirty="0">
                <a:solidFill>
                  <a:srgbClr val="FF0000"/>
                </a:solidFill>
              </a:rPr>
              <a:t>Higher PRS = Higher Risk (e.g., &gt;3x average risk)</a:t>
            </a:r>
          </a:p>
        </p:txBody>
      </p:sp>
      <p:sp>
        <p:nvSpPr>
          <p:cNvPr id="11" name="TextBox 10">
            <a:extLst>
              <a:ext uri="{FF2B5EF4-FFF2-40B4-BE49-F238E27FC236}">
                <a16:creationId xmlns:a16="http://schemas.microsoft.com/office/drawing/2014/main" id="{B96B4978-389E-E24D-99B2-62BD3276CA6F}"/>
              </a:ext>
            </a:extLst>
          </p:cNvPr>
          <p:cNvSpPr txBox="1"/>
          <p:nvPr/>
        </p:nvSpPr>
        <p:spPr>
          <a:xfrm>
            <a:off x="6735839" y="2051199"/>
            <a:ext cx="2187444" cy="523220"/>
          </a:xfrm>
          <a:prstGeom prst="rect">
            <a:avLst/>
          </a:prstGeom>
          <a:noFill/>
        </p:spPr>
        <p:txBody>
          <a:bodyPr wrap="square" rtlCol="0">
            <a:spAutoFit/>
          </a:bodyPr>
          <a:lstStyle/>
          <a:p>
            <a:pPr algn="ctr"/>
            <a:r>
              <a:rPr lang="en-US" sz="1400" dirty="0">
                <a:solidFill>
                  <a:srgbClr val="FF0000"/>
                </a:solidFill>
              </a:rPr>
              <a:t>Lower PRS = Lower Risk (e.g., &lt;3x average risk)</a:t>
            </a:r>
          </a:p>
        </p:txBody>
      </p:sp>
      <p:sp>
        <p:nvSpPr>
          <p:cNvPr id="12" name="TextBox 11">
            <a:extLst>
              <a:ext uri="{FF2B5EF4-FFF2-40B4-BE49-F238E27FC236}">
                <a16:creationId xmlns:a16="http://schemas.microsoft.com/office/drawing/2014/main" id="{B8CAEF39-8C37-AD40-9976-C136AE86F2C2}"/>
              </a:ext>
            </a:extLst>
          </p:cNvPr>
          <p:cNvSpPr txBox="1"/>
          <p:nvPr/>
        </p:nvSpPr>
        <p:spPr>
          <a:xfrm>
            <a:off x="8050814" y="1083556"/>
            <a:ext cx="2320136" cy="307777"/>
          </a:xfrm>
          <a:prstGeom prst="rect">
            <a:avLst/>
          </a:prstGeom>
          <a:noFill/>
        </p:spPr>
        <p:txBody>
          <a:bodyPr wrap="square" rtlCol="0">
            <a:spAutoFit/>
          </a:bodyPr>
          <a:lstStyle/>
          <a:p>
            <a:pPr algn="ctr"/>
            <a:r>
              <a:rPr lang="en-US" sz="1400" dirty="0">
                <a:solidFill>
                  <a:srgbClr val="FF0000"/>
                </a:solidFill>
              </a:rPr>
              <a:t>Average PRS = Average Risk</a:t>
            </a:r>
          </a:p>
        </p:txBody>
      </p:sp>
      <p:cxnSp>
        <p:nvCxnSpPr>
          <p:cNvPr id="14" name="Straight Arrow Connector 13">
            <a:extLst>
              <a:ext uri="{FF2B5EF4-FFF2-40B4-BE49-F238E27FC236}">
                <a16:creationId xmlns:a16="http://schemas.microsoft.com/office/drawing/2014/main" id="{FA76DF47-B460-EC4A-8BB4-85EBD181B842}"/>
              </a:ext>
            </a:extLst>
          </p:cNvPr>
          <p:cNvCxnSpPr/>
          <p:nvPr/>
        </p:nvCxnSpPr>
        <p:spPr>
          <a:xfrm>
            <a:off x="7835462" y="2574419"/>
            <a:ext cx="0" cy="25020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FA10DC-9A19-5346-8AD5-6CD63882F2C8}"/>
              </a:ext>
            </a:extLst>
          </p:cNvPr>
          <p:cNvCxnSpPr/>
          <p:nvPr/>
        </p:nvCxnSpPr>
        <p:spPr>
          <a:xfrm>
            <a:off x="10670990" y="2574419"/>
            <a:ext cx="0" cy="25020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987F1964-F7FC-8F43-8D16-8D2527938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721" y="1073596"/>
            <a:ext cx="3727574" cy="12920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1EA592-5493-7C49-B9AB-736A8A2BDAB6}"/>
              </a:ext>
            </a:extLst>
          </p:cNvPr>
          <p:cNvSpPr txBox="1"/>
          <p:nvPr/>
        </p:nvSpPr>
        <p:spPr>
          <a:xfrm>
            <a:off x="2323429" y="2358975"/>
            <a:ext cx="1846157" cy="215444"/>
          </a:xfrm>
          <a:prstGeom prst="rect">
            <a:avLst/>
          </a:prstGeom>
          <a:noFill/>
        </p:spPr>
        <p:txBody>
          <a:bodyPr wrap="square">
            <a:spAutoFit/>
          </a:bodyPr>
          <a:lstStyle/>
          <a:p>
            <a:r>
              <a:rPr lang="en-US" sz="800" b="0" i="0" u="none" strike="noStrike" dirty="0" err="1">
                <a:effectLst/>
                <a:latin typeface="Noto Sans" panose="020B0604020202020204" pitchFamily="34" charset="0"/>
              </a:rPr>
              <a:t>Timmers</a:t>
            </a:r>
            <a:r>
              <a:rPr lang="en-US" sz="800" b="0" i="0" u="none" strike="noStrike" dirty="0">
                <a:effectLst/>
                <a:latin typeface="Noto Sans" panose="020B0604020202020204" pitchFamily="34" charset="0"/>
              </a:rPr>
              <a:t> et al. </a:t>
            </a:r>
            <a:r>
              <a:rPr lang="en-US" sz="800" b="0" i="1" u="none" strike="noStrike" dirty="0" err="1">
                <a:effectLst/>
                <a:latin typeface="Noto Sans" panose="020B0604020202020204" pitchFamily="34" charset="0"/>
              </a:rPr>
              <a:t>eLife</a:t>
            </a:r>
            <a:r>
              <a:rPr lang="en-US" sz="800" b="0" i="0" u="none" strike="noStrike" dirty="0">
                <a:effectLst/>
                <a:latin typeface="Noto Sans" panose="020B0604020202020204" pitchFamily="34" charset="0"/>
              </a:rPr>
              <a:t> 2019;8:e39856</a:t>
            </a:r>
            <a:endParaRPr lang="en-US" sz="800" dirty="0"/>
          </a:p>
        </p:txBody>
      </p:sp>
    </p:spTree>
    <p:extLst>
      <p:ext uri="{BB962C8B-B14F-4D97-AF65-F5344CB8AC3E}">
        <p14:creationId xmlns:p14="http://schemas.microsoft.com/office/powerpoint/2010/main" val="369958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50993" y="806461"/>
            <a:ext cx="4327179" cy="1118871"/>
            <a:chOff x="4585558" y="1052428"/>
            <a:chExt cx="4327179" cy="1118871"/>
          </a:xfrm>
        </p:grpSpPr>
        <p:sp>
          <p:nvSpPr>
            <p:cNvPr id="16" name="Rectangle 15"/>
            <p:cNvSpPr/>
            <p:nvPr/>
          </p:nvSpPr>
          <p:spPr>
            <a:xfrm>
              <a:off x="4652077" y="1894300"/>
              <a:ext cx="4260660" cy="276999"/>
            </a:xfrm>
            <a:prstGeom prst="rect">
              <a:avLst/>
            </a:prstGeom>
          </p:spPr>
          <p:txBody>
            <a:bodyPr wrap="square">
              <a:spAutoFit/>
            </a:bodyPr>
            <a:lstStyle/>
            <a:p>
              <a:r>
                <a:rPr lang="is-IS" sz="800" dirty="0"/>
                <a:t>…</a:t>
              </a:r>
              <a:r>
                <a:rPr lang="en-US" sz="800" dirty="0"/>
                <a:t>ACGTGCAT</a:t>
              </a:r>
              <a:r>
                <a:rPr lang="en-US" sz="1200" b="1" dirty="0"/>
                <a:t>G</a:t>
              </a:r>
              <a:r>
                <a:rPr lang="en-US" sz="800" dirty="0"/>
                <a:t>GACTAGCTAG</a:t>
              </a:r>
              <a:r>
                <a:rPr lang="en-US" sz="1200" b="1" dirty="0"/>
                <a:t>A</a:t>
              </a:r>
              <a:r>
                <a:rPr lang="en-US" sz="800" dirty="0"/>
                <a:t>GGAGGCTCGAGATCGA</a:t>
              </a:r>
              <a:r>
                <a:rPr lang="en-US" sz="1200" b="1" dirty="0"/>
                <a:t>T</a:t>
              </a:r>
              <a:r>
                <a:rPr lang="en-US" sz="800" dirty="0"/>
                <a:t>AG</a:t>
              </a:r>
              <a:r>
                <a:rPr lang="en-US" sz="1200" b="1" dirty="0"/>
                <a:t>C</a:t>
              </a:r>
              <a:r>
                <a:rPr lang="en-US" sz="800" dirty="0"/>
                <a:t>GGATACGAG</a:t>
              </a:r>
              <a:r>
                <a:rPr lang="en-US" sz="800" b="1" dirty="0"/>
                <a:t>C</a:t>
              </a:r>
              <a:r>
                <a:rPr lang="en-US" sz="800" dirty="0"/>
                <a:t>TAGCTGATAC</a:t>
              </a:r>
              <a:r>
                <a:rPr lang="en-US" sz="1200" b="1" dirty="0"/>
                <a:t>G</a:t>
              </a:r>
              <a:r>
                <a:rPr lang="en-US" sz="800" dirty="0"/>
                <a:t>ATT</a:t>
              </a:r>
              <a:r>
                <a:rPr lang="is-IS" sz="800" dirty="0"/>
                <a:t>…</a:t>
              </a:r>
              <a:endParaRPr lang="en-US" sz="800" dirty="0"/>
            </a:p>
          </p:txBody>
        </p:sp>
        <p:sp>
          <p:nvSpPr>
            <p:cNvPr id="21" name="TextBox 20"/>
            <p:cNvSpPr txBox="1"/>
            <p:nvPr/>
          </p:nvSpPr>
          <p:spPr>
            <a:xfrm>
              <a:off x="4585558" y="1052428"/>
              <a:ext cx="4157228" cy="646331"/>
            </a:xfrm>
            <a:prstGeom prst="rect">
              <a:avLst/>
            </a:prstGeom>
            <a:noFill/>
          </p:spPr>
          <p:txBody>
            <a:bodyPr wrap="square" rtlCol="0">
              <a:spAutoFit/>
            </a:bodyPr>
            <a:lstStyle/>
            <a:p>
              <a:pPr algn="ctr"/>
              <a:r>
                <a:rPr lang="en-US" dirty="0"/>
                <a:t>Polygenic: Multiple Variants with Small Individual Effects, Large </a:t>
              </a:r>
              <a:r>
                <a:rPr lang="en-US" i="1" dirty="0"/>
                <a:t>Cumulative</a:t>
              </a:r>
              <a:r>
                <a:rPr lang="en-US" dirty="0"/>
                <a:t> Effect</a:t>
              </a:r>
            </a:p>
          </p:txBody>
        </p:sp>
      </p:grpSp>
      <p:pic>
        <p:nvPicPr>
          <p:cNvPr id="29" name="Picture 28"/>
          <p:cNvPicPr>
            <a:picLocks noChangeAspect="1"/>
          </p:cNvPicPr>
          <p:nvPr/>
        </p:nvPicPr>
        <p:blipFill>
          <a:blip r:embed="rId2"/>
          <a:stretch>
            <a:fillRect/>
          </a:stretch>
        </p:blipFill>
        <p:spPr>
          <a:xfrm>
            <a:off x="806907" y="4396393"/>
            <a:ext cx="4224797" cy="2210397"/>
          </a:xfrm>
          <a:prstGeom prst="rect">
            <a:avLst/>
          </a:prstGeom>
        </p:spPr>
      </p:pic>
      <p:sp>
        <p:nvSpPr>
          <p:cNvPr id="34" name="Rectangle 33"/>
          <p:cNvSpPr/>
          <p:nvPr/>
        </p:nvSpPr>
        <p:spPr>
          <a:xfrm>
            <a:off x="887272" y="6125606"/>
            <a:ext cx="3348494" cy="248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2837435" y="1937736"/>
            <a:ext cx="2194269" cy="2301506"/>
          </a:xfrm>
          <a:prstGeom prst="rect">
            <a:avLst/>
          </a:prstGeom>
        </p:spPr>
      </p:pic>
      <p:pic>
        <p:nvPicPr>
          <p:cNvPr id="3" name="Picture 2"/>
          <p:cNvPicPr>
            <a:picLocks noChangeAspect="1"/>
          </p:cNvPicPr>
          <p:nvPr/>
        </p:nvPicPr>
        <p:blipFill>
          <a:blip r:embed="rId4"/>
          <a:stretch>
            <a:fillRect/>
          </a:stretch>
        </p:blipFill>
        <p:spPr>
          <a:xfrm>
            <a:off x="940316" y="2221245"/>
            <a:ext cx="2043436" cy="620992"/>
          </a:xfrm>
          <a:prstGeom prst="rect">
            <a:avLst/>
          </a:prstGeom>
        </p:spPr>
      </p:pic>
      <p:pic>
        <p:nvPicPr>
          <p:cNvPr id="4" name="Picture 3"/>
          <p:cNvPicPr>
            <a:picLocks noChangeAspect="1"/>
          </p:cNvPicPr>
          <p:nvPr/>
        </p:nvPicPr>
        <p:blipFill>
          <a:blip r:embed="rId5"/>
          <a:stretch>
            <a:fillRect/>
          </a:stretch>
        </p:blipFill>
        <p:spPr>
          <a:xfrm>
            <a:off x="1333778" y="2927723"/>
            <a:ext cx="1256512" cy="1270577"/>
          </a:xfrm>
          <a:prstGeom prst="rect">
            <a:avLst/>
          </a:prstGeom>
        </p:spPr>
      </p:pic>
      <p:pic>
        <p:nvPicPr>
          <p:cNvPr id="6" name="Picture 5"/>
          <p:cNvPicPr>
            <a:picLocks noChangeAspect="1"/>
          </p:cNvPicPr>
          <p:nvPr/>
        </p:nvPicPr>
        <p:blipFill>
          <a:blip r:embed="rId6"/>
          <a:stretch>
            <a:fillRect/>
          </a:stretch>
        </p:blipFill>
        <p:spPr>
          <a:xfrm>
            <a:off x="849652" y="1925332"/>
            <a:ext cx="1927250" cy="138762"/>
          </a:xfrm>
          <a:prstGeom prst="rect">
            <a:avLst/>
          </a:prstGeom>
        </p:spPr>
      </p:pic>
      <p:sp>
        <p:nvSpPr>
          <p:cNvPr id="25" name="TextBox 24">
            <a:extLst>
              <a:ext uri="{FF2B5EF4-FFF2-40B4-BE49-F238E27FC236}">
                <a16:creationId xmlns:a16="http://schemas.microsoft.com/office/drawing/2014/main" id="{BF48A2F2-3558-4B49-A7B0-9D30C617F8C8}"/>
              </a:ext>
            </a:extLst>
          </p:cNvPr>
          <p:cNvSpPr txBox="1"/>
          <p:nvPr/>
        </p:nvSpPr>
        <p:spPr>
          <a:xfrm>
            <a:off x="1205394" y="251210"/>
            <a:ext cx="9963048" cy="523220"/>
          </a:xfrm>
          <a:prstGeom prst="rect">
            <a:avLst/>
          </a:prstGeom>
          <a:noFill/>
        </p:spPr>
        <p:txBody>
          <a:bodyPr wrap="none" rtlCol="0">
            <a:spAutoFit/>
          </a:bodyPr>
          <a:lstStyle/>
          <a:p>
            <a:r>
              <a:rPr lang="en-US" sz="2800" b="1" dirty="0"/>
              <a:t>PRS, Their Derivation and Genetic Correlations Between Diseases </a:t>
            </a:r>
          </a:p>
        </p:txBody>
      </p:sp>
      <p:grpSp>
        <p:nvGrpSpPr>
          <p:cNvPr id="26" name="Group 25">
            <a:extLst>
              <a:ext uri="{FF2B5EF4-FFF2-40B4-BE49-F238E27FC236}">
                <a16:creationId xmlns:a16="http://schemas.microsoft.com/office/drawing/2014/main" id="{A90262BC-2731-6444-98CC-DEF7623F70A1}"/>
              </a:ext>
            </a:extLst>
          </p:cNvPr>
          <p:cNvGrpSpPr/>
          <p:nvPr/>
        </p:nvGrpSpPr>
        <p:grpSpPr>
          <a:xfrm>
            <a:off x="6266482" y="864846"/>
            <a:ext cx="4337542" cy="1055535"/>
            <a:chOff x="543793" y="911811"/>
            <a:chExt cx="4337542" cy="1055535"/>
          </a:xfrm>
        </p:grpSpPr>
        <p:pic>
          <p:nvPicPr>
            <p:cNvPr id="28" name="Picture 27">
              <a:extLst>
                <a:ext uri="{FF2B5EF4-FFF2-40B4-BE49-F238E27FC236}">
                  <a16:creationId xmlns:a16="http://schemas.microsoft.com/office/drawing/2014/main" id="{FD94CE60-8DAC-2B48-8107-D6E649144345}"/>
                </a:ext>
              </a:extLst>
            </p:cNvPr>
            <p:cNvPicPr>
              <a:picLocks noChangeAspect="1"/>
            </p:cNvPicPr>
            <p:nvPr/>
          </p:nvPicPr>
          <p:blipFill>
            <a:blip r:embed="rId7"/>
            <a:stretch>
              <a:fillRect/>
            </a:stretch>
          </p:blipFill>
          <p:spPr>
            <a:xfrm>
              <a:off x="543793" y="1128507"/>
              <a:ext cx="4337542" cy="838839"/>
            </a:xfrm>
            <a:prstGeom prst="rect">
              <a:avLst/>
            </a:prstGeom>
          </p:spPr>
        </p:pic>
        <p:pic>
          <p:nvPicPr>
            <p:cNvPr id="30" name="Picture 29">
              <a:extLst>
                <a:ext uri="{FF2B5EF4-FFF2-40B4-BE49-F238E27FC236}">
                  <a16:creationId xmlns:a16="http://schemas.microsoft.com/office/drawing/2014/main" id="{179F5C02-4C36-A849-83BD-DD329F8C4F22}"/>
                </a:ext>
              </a:extLst>
            </p:cNvPr>
            <p:cNvPicPr>
              <a:picLocks noChangeAspect="1"/>
            </p:cNvPicPr>
            <p:nvPr/>
          </p:nvPicPr>
          <p:blipFill>
            <a:blip r:embed="rId6"/>
            <a:stretch>
              <a:fillRect/>
            </a:stretch>
          </p:blipFill>
          <p:spPr>
            <a:xfrm>
              <a:off x="543793" y="911811"/>
              <a:ext cx="2397944" cy="172652"/>
            </a:xfrm>
            <a:prstGeom prst="rect">
              <a:avLst/>
            </a:prstGeom>
          </p:spPr>
        </p:pic>
      </p:grpSp>
      <p:pic>
        <p:nvPicPr>
          <p:cNvPr id="31" name="Picture 30">
            <a:extLst>
              <a:ext uri="{FF2B5EF4-FFF2-40B4-BE49-F238E27FC236}">
                <a16:creationId xmlns:a16="http://schemas.microsoft.com/office/drawing/2014/main" id="{A5821A13-4C64-F943-B6F1-9BEC199212F3}"/>
              </a:ext>
            </a:extLst>
          </p:cNvPr>
          <p:cNvPicPr>
            <a:picLocks noChangeAspect="1"/>
          </p:cNvPicPr>
          <p:nvPr/>
        </p:nvPicPr>
        <p:blipFill>
          <a:blip r:embed="rId8"/>
          <a:stretch>
            <a:fillRect/>
          </a:stretch>
        </p:blipFill>
        <p:spPr>
          <a:xfrm>
            <a:off x="6471367" y="2014758"/>
            <a:ext cx="3868001" cy="2543630"/>
          </a:xfrm>
          <a:prstGeom prst="rect">
            <a:avLst/>
          </a:prstGeom>
        </p:spPr>
      </p:pic>
      <p:sp>
        <p:nvSpPr>
          <p:cNvPr id="32" name="TextBox 31">
            <a:extLst>
              <a:ext uri="{FF2B5EF4-FFF2-40B4-BE49-F238E27FC236}">
                <a16:creationId xmlns:a16="http://schemas.microsoft.com/office/drawing/2014/main" id="{75C774DE-46F5-0641-9A32-13539CDDE2EA}"/>
              </a:ext>
            </a:extLst>
          </p:cNvPr>
          <p:cNvSpPr txBox="1"/>
          <p:nvPr/>
        </p:nvSpPr>
        <p:spPr>
          <a:xfrm>
            <a:off x="5096410" y="2457904"/>
            <a:ext cx="1374957" cy="253621"/>
          </a:xfrm>
          <a:prstGeom prst="rect">
            <a:avLst/>
          </a:prstGeom>
          <a:noFill/>
        </p:spPr>
        <p:txBody>
          <a:bodyPr wrap="square" rtlCol="0">
            <a:spAutoFit/>
          </a:bodyPr>
          <a:lstStyle/>
          <a:p>
            <a:r>
              <a:rPr lang="en-US" sz="1000" dirty="0">
                <a:solidFill>
                  <a:srgbClr val="FF0000"/>
                </a:solidFill>
              </a:rPr>
              <a:t>Risk for 2</a:t>
            </a:r>
            <a:r>
              <a:rPr lang="en-US" sz="1000" baseline="30000" dirty="0">
                <a:solidFill>
                  <a:srgbClr val="FF0000"/>
                </a:solidFill>
              </a:rPr>
              <a:t>nd</a:t>
            </a:r>
            <a:r>
              <a:rPr lang="en-US" sz="1000" dirty="0">
                <a:solidFill>
                  <a:srgbClr val="FF0000"/>
                </a:solidFill>
              </a:rPr>
              <a:t> disease</a:t>
            </a:r>
          </a:p>
        </p:txBody>
      </p:sp>
      <p:sp>
        <p:nvSpPr>
          <p:cNvPr id="33" name="TextBox 32">
            <a:extLst>
              <a:ext uri="{FF2B5EF4-FFF2-40B4-BE49-F238E27FC236}">
                <a16:creationId xmlns:a16="http://schemas.microsoft.com/office/drawing/2014/main" id="{5BDA945B-41B5-3046-A009-D4AE49520EE2}"/>
              </a:ext>
            </a:extLst>
          </p:cNvPr>
          <p:cNvSpPr txBox="1"/>
          <p:nvPr/>
        </p:nvSpPr>
        <p:spPr>
          <a:xfrm>
            <a:off x="10404074" y="3631842"/>
            <a:ext cx="1395727" cy="253621"/>
          </a:xfrm>
          <a:prstGeom prst="rect">
            <a:avLst/>
          </a:prstGeom>
          <a:noFill/>
        </p:spPr>
        <p:txBody>
          <a:bodyPr wrap="square" rtlCol="0">
            <a:spAutoFit/>
          </a:bodyPr>
          <a:lstStyle/>
          <a:p>
            <a:r>
              <a:rPr lang="en-US" sz="1000" dirty="0">
                <a:solidFill>
                  <a:srgbClr val="FF0000"/>
                </a:solidFill>
              </a:rPr>
              <a:t>Risk for 1</a:t>
            </a:r>
            <a:r>
              <a:rPr lang="en-US" sz="1000" baseline="30000" dirty="0">
                <a:solidFill>
                  <a:srgbClr val="FF0000"/>
                </a:solidFill>
              </a:rPr>
              <a:t>std</a:t>
            </a:r>
            <a:r>
              <a:rPr lang="en-US" sz="1000" dirty="0">
                <a:solidFill>
                  <a:srgbClr val="FF0000"/>
                </a:solidFill>
              </a:rPr>
              <a:t> disease</a:t>
            </a:r>
          </a:p>
        </p:txBody>
      </p:sp>
      <p:sp>
        <p:nvSpPr>
          <p:cNvPr id="35" name="TextBox 34">
            <a:extLst>
              <a:ext uri="{FF2B5EF4-FFF2-40B4-BE49-F238E27FC236}">
                <a16:creationId xmlns:a16="http://schemas.microsoft.com/office/drawing/2014/main" id="{E245A6A9-747C-F841-ABD2-BAD3E3AA579F}"/>
              </a:ext>
            </a:extLst>
          </p:cNvPr>
          <p:cNvSpPr txBox="1"/>
          <p:nvPr/>
        </p:nvSpPr>
        <p:spPr>
          <a:xfrm>
            <a:off x="9975274" y="1778388"/>
            <a:ext cx="1399503" cy="253621"/>
          </a:xfrm>
          <a:prstGeom prst="rect">
            <a:avLst/>
          </a:prstGeom>
          <a:noFill/>
        </p:spPr>
        <p:txBody>
          <a:bodyPr wrap="square" rtlCol="0">
            <a:spAutoFit/>
          </a:bodyPr>
          <a:lstStyle/>
          <a:p>
            <a:r>
              <a:rPr lang="en-US" sz="1000" dirty="0">
                <a:solidFill>
                  <a:srgbClr val="FF0000"/>
                </a:solidFill>
              </a:rPr>
              <a:t>Genetic correlation</a:t>
            </a:r>
          </a:p>
        </p:txBody>
      </p:sp>
      <p:cxnSp>
        <p:nvCxnSpPr>
          <p:cNvPr id="36" name="Straight Arrow Connector 35">
            <a:extLst>
              <a:ext uri="{FF2B5EF4-FFF2-40B4-BE49-F238E27FC236}">
                <a16:creationId xmlns:a16="http://schemas.microsoft.com/office/drawing/2014/main" id="{888CFC44-9E94-2F4B-8AE3-349B8704A9BD}"/>
              </a:ext>
            </a:extLst>
          </p:cNvPr>
          <p:cNvCxnSpPr>
            <a:cxnSpLocks/>
            <a:stCxn id="32" idx="2"/>
          </p:cNvCxnSpPr>
          <p:nvPr/>
        </p:nvCxnSpPr>
        <p:spPr>
          <a:xfrm>
            <a:off x="5783889" y="2711525"/>
            <a:ext cx="1192921" cy="5378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B23E4C-BA49-6F4F-B135-60BE71B5AD2E}"/>
              </a:ext>
            </a:extLst>
          </p:cNvPr>
          <p:cNvCxnSpPr>
            <a:cxnSpLocks/>
          </p:cNvCxnSpPr>
          <p:nvPr/>
        </p:nvCxnSpPr>
        <p:spPr>
          <a:xfrm flipH="1">
            <a:off x="10021426" y="1984659"/>
            <a:ext cx="519818" cy="2023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4E07AC7-C166-9448-B64E-508BD1FD303A}"/>
              </a:ext>
            </a:extLst>
          </p:cNvPr>
          <p:cNvCxnSpPr>
            <a:cxnSpLocks/>
          </p:cNvCxnSpPr>
          <p:nvPr/>
        </p:nvCxnSpPr>
        <p:spPr>
          <a:xfrm flipH="1">
            <a:off x="10021426" y="2002735"/>
            <a:ext cx="491032" cy="518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EA939D-EFA3-C64A-BA3F-82A0C55A53C9}"/>
              </a:ext>
            </a:extLst>
          </p:cNvPr>
          <p:cNvCxnSpPr>
            <a:stCxn id="33" idx="1"/>
          </p:cNvCxnSpPr>
          <p:nvPr/>
        </p:nvCxnSpPr>
        <p:spPr>
          <a:xfrm flipH="1" flipV="1">
            <a:off x="9978313" y="3631843"/>
            <a:ext cx="425761" cy="1268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00BCBB-484C-3749-BBEB-F95E51635D21}"/>
              </a:ext>
            </a:extLst>
          </p:cNvPr>
          <p:cNvSpPr txBox="1"/>
          <p:nvPr/>
        </p:nvSpPr>
        <p:spPr>
          <a:xfrm>
            <a:off x="5309755" y="4652765"/>
            <a:ext cx="6435315" cy="2031325"/>
          </a:xfrm>
          <a:prstGeom prst="rect">
            <a:avLst/>
          </a:prstGeom>
          <a:noFill/>
        </p:spPr>
        <p:txBody>
          <a:bodyPr wrap="square" rtlCol="0">
            <a:spAutoFit/>
          </a:bodyPr>
          <a:lstStyle/>
          <a:p>
            <a:pPr marL="182880" indent="-182880" algn="just">
              <a:buFont typeface="Arial" charset="0"/>
              <a:buChar char="•"/>
            </a:pPr>
            <a:r>
              <a:rPr lang="en-US" dirty="0"/>
              <a:t>Most PRS have been calculated for individuals of </a:t>
            </a:r>
            <a:r>
              <a:rPr lang="en-US" b="1" dirty="0"/>
              <a:t>European descent</a:t>
            </a:r>
            <a:endParaRPr lang="en-US" dirty="0"/>
          </a:p>
          <a:p>
            <a:pPr marL="182880" indent="-182880" algn="just">
              <a:buFont typeface="Arial" charset="0"/>
              <a:buChar char="•"/>
            </a:pPr>
            <a:r>
              <a:rPr lang="en-US" dirty="0"/>
              <a:t>Age-related diseases are ‘genetically correlated;’ i.e., they </a:t>
            </a:r>
            <a:r>
              <a:rPr lang="en-US" b="1" dirty="0"/>
              <a:t>share </a:t>
            </a:r>
            <a:r>
              <a:rPr lang="en-US" dirty="0"/>
              <a:t>genetic determinants</a:t>
            </a:r>
          </a:p>
          <a:p>
            <a:pPr marL="182880" indent="-182880" algn="just">
              <a:buFont typeface="Arial" charset="0"/>
              <a:buChar char="•"/>
            </a:pPr>
            <a:r>
              <a:rPr lang="en-US" b="1" dirty="0"/>
              <a:t>Integrating</a:t>
            </a:r>
            <a:r>
              <a:rPr lang="en-US" dirty="0"/>
              <a:t> genetic information (lifetime risks) with clinical evaluations (which gets at the current health state) is necessary to improve lifetime care</a:t>
            </a:r>
          </a:p>
        </p:txBody>
      </p:sp>
    </p:spTree>
    <p:extLst>
      <p:ext uri="{BB962C8B-B14F-4D97-AF65-F5344CB8AC3E}">
        <p14:creationId xmlns:p14="http://schemas.microsoft.com/office/powerpoint/2010/main" val="152292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2" grpId="0"/>
      <p:bldP spid="33" grpId="0"/>
      <p:bldP spid="35"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F48A2F2-3558-4B49-A7B0-9D30C617F8C8}"/>
              </a:ext>
            </a:extLst>
          </p:cNvPr>
          <p:cNvSpPr txBox="1"/>
          <p:nvPr/>
        </p:nvSpPr>
        <p:spPr>
          <a:xfrm>
            <a:off x="363020" y="228600"/>
            <a:ext cx="11465959" cy="523220"/>
          </a:xfrm>
          <a:prstGeom prst="rect">
            <a:avLst/>
          </a:prstGeom>
          <a:noFill/>
        </p:spPr>
        <p:txBody>
          <a:bodyPr wrap="none" rtlCol="0">
            <a:spAutoFit/>
          </a:bodyPr>
          <a:lstStyle/>
          <a:p>
            <a:r>
              <a:rPr lang="en-US" sz="2800" b="1" dirty="0"/>
              <a:t>Transferability of PRS Compromised by Use of Single Ancestry Training Data </a:t>
            </a:r>
          </a:p>
        </p:txBody>
      </p:sp>
      <p:pic>
        <p:nvPicPr>
          <p:cNvPr id="2" name="Picture 1">
            <a:extLst>
              <a:ext uri="{FF2B5EF4-FFF2-40B4-BE49-F238E27FC236}">
                <a16:creationId xmlns:a16="http://schemas.microsoft.com/office/drawing/2014/main" id="{35A1B2FF-6DBF-664A-8EC4-0ACF5EF48197}"/>
              </a:ext>
            </a:extLst>
          </p:cNvPr>
          <p:cNvPicPr>
            <a:picLocks noChangeAspect="1"/>
          </p:cNvPicPr>
          <p:nvPr/>
        </p:nvPicPr>
        <p:blipFill>
          <a:blip r:embed="rId2"/>
          <a:stretch>
            <a:fillRect/>
          </a:stretch>
        </p:blipFill>
        <p:spPr>
          <a:xfrm>
            <a:off x="400672" y="1489916"/>
            <a:ext cx="3559305" cy="5105400"/>
          </a:xfrm>
          <a:prstGeom prst="rect">
            <a:avLst/>
          </a:prstGeom>
          <a:ln>
            <a:solidFill>
              <a:schemeClr val="tx1"/>
            </a:solidFill>
          </a:ln>
        </p:spPr>
      </p:pic>
      <p:pic>
        <p:nvPicPr>
          <p:cNvPr id="7" name="Picture 6">
            <a:extLst>
              <a:ext uri="{FF2B5EF4-FFF2-40B4-BE49-F238E27FC236}">
                <a16:creationId xmlns:a16="http://schemas.microsoft.com/office/drawing/2014/main" id="{EBB93B3A-2A4D-DE42-BD98-2D1CCDBFD451}"/>
              </a:ext>
            </a:extLst>
          </p:cNvPr>
          <p:cNvPicPr>
            <a:picLocks noChangeAspect="1"/>
          </p:cNvPicPr>
          <p:nvPr/>
        </p:nvPicPr>
        <p:blipFill>
          <a:blip r:embed="rId3"/>
          <a:stretch>
            <a:fillRect/>
          </a:stretch>
        </p:blipFill>
        <p:spPr>
          <a:xfrm>
            <a:off x="8232022" y="1484518"/>
            <a:ext cx="3559306" cy="5110798"/>
          </a:xfrm>
          <a:prstGeom prst="rect">
            <a:avLst/>
          </a:prstGeom>
          <a:ln>
            <a:solidFill>
              <a:schemeClr val="tx1"/>
            </a:solidFill>
          </a:ln>
        </p:spPr>
      </p:pic>
      <p:sp>
        <p:nvSpPr>
          <p:cNvPr id="8" name="TextBox 7">
            <a:extLst>
              <a:ext uri="{FF2B5EF4-FFF2-40B4-BE49-F238E27FC236}">
                <a16:creationId xmlns:a16="http://schemas.microsoft.com/office/drawing/2014/main" id="{49464CF3-027D-1E4B-AA3A-0EAB5D74ED18}"/>
              </a:ext>
            </a:extLst>
          </p:cNvPr>
          <p:cNvSpPr txBox="1"/>
          <p:nvPr/>
        </p:nvSpPr>
        <p:spPr>
          <a:xfrm>
            <a:off x="8645884" y="990600"/>
            <a:ext cx="2731582" cy="369332"/>
          </a:xfrm>
          <a:prstGeom prst="rect">
            <a:avLst/>
          </a:prstGeom>
          <a:noFill/>
        </p:spPr>
        <p:txBody>
          <a:bodyPr wrap="none" rtlCol="0">
            <a:spAutoFit/>
          </a:bodyPr>
          <a:lstStyle/>
          <a:p>
            <a:r>
              <a:rPr lang="en-US" dirty="0"/>
              <a:t>Myriad’s Breast Cancer PRS</a:t>
            </a:r>
          </a:p>
        </p:txBody>
      </p:sp>
      <p:pic>
        <p:nvPicPr>
          <p:cNvPr id="9" name="Picture 8">
            <a:extLst>
              <a:ext uri="{FF2B5EF4-FFF2-40B4-BE49-F238E27FC236}">
                <a16:creationId xmlns:a16="http://schemas.microsoft.com/office/drawing/2014/main" id="{BCA3EA48-E704-9143-A3A8-582EE13B1864}"/>
              </a:ext>
            </a:extLst>
          </p:cNvPr>
          <p:cNvPicPr>
            <a:picLocks noChangeAspect="1"/>
          </p:cNvPicPr>
          <p:nvPr/>
        </p:nvPicPr>
        <p:blipFill>
          <a:blip r:embed="rId4"/>
          <a:stretch>
            <a:fillRect/>
          </a:stretch>
        </p:blipFill>
        <p:spPr>
          <a:xfrm>
            <a:off x="4331250" y="1479121"/>
            <a:ext cx="3529499" cy="5105401"/>
          </a:xfrm>
          <a:prstGeom prst="rect">
            <a:avLst/>
          </a:prstGeom>
          <a:ln>
            <a:solidFill>
              <a:schemeClr val="tx1"/>
            </a:solidFill>
          </a:ln>
        </p:spPr>
      </p:pic>
    </p:spTree>
    <p:extLst>
      <p:ext uri="{BB962C8B-B14F-4D97-AF65-F5344CB8AC3E}">
        <p14:creationId xmlns:p14="http://schemas.microsoft.com/office/powerpoint/2010/main" val="225380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7615446" y="2825353"/>
            <a:ext cx="1183280" cy="34010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625074" y="3399807"/>
            <a:ext cx="1183280" cy="17999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p:cNvGrpSpPr>
          <p:nvPr/>
        </p:nvGrpSpPr>
        <p:grpSpPr bwMode="auto">
          <a:xfrm>
            <a:off x="612945" y="2350470"/>
            <a:ext cx="5124450" cy="3160713"/>
            <a:chOff x="3864802" y="3522504"/>
            <a:chExt cx="5124535" cy="3161486"/>
          </a:xfrm>
        </p:grpSpPr>
        <p:sp>
          <p:nvSpPr>
            <p:cNvPr id="10" name="TextBox 2"/>
            <p:cNvSpPr txBox="1"/>
            <p:nvPr/>
          </p:nvSpPr>
          <p:spPr>
            <a:xfrm>
              <a:off x="4777629" y="4191005"/>
              <a:ext cx="4089468" cy="2492985"/>
            </a:xfrm>
            <a:prstGeom prst="rect">
              <a:avLst/>
            </a:prstGeom>
            <a:noFill/>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a:t>
              </a:r>
              <a:r>
                <a:rPr lang="en-US" sz="1200" dirty="0">
                  <a:solidFill>
                    <a:prstClr val="black"/>
                  </a:solidFill>
                  <a:latin typeface="Courier New" pitchFamily="49" charset="0"/>
                  <a:cs typeface="Courier New" pitchFamily="49" charset="0"/>
                </a:rPr>
                <a:t>G</a:t>
              </a:r>
              <a:r>
                <a:rPr lang="en-US" sz="1200" dirty="0">
                  <a:solidFill>
                    <a:prstClr val="white">
                      <a:lumMod val="65000"/>
                    </a:prstClr>
                  </a:solidFill>
                  <a:latin typeface="Courier New" pitchFamily="49" charset="0"/>
                  <a:cs typeface="Courier New" pitchFamily="49" charset="0"/>
                </a:rPr>
                <a:t>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t>
              </a:r>
              <a:r>
                <a:rPr lang="en-US" sz="1200" dirty="0">
                  <a:solidFill>
                    <a:prstClr val="black"/>
                  </a:solidFill>
                  <a:latin typeface="Courier New" pitchFamily="49" charset="0"/>
                  <a:cs typeface="Courier New" pitchFamily="49" charset="0"/>
                </a:rPr>
                <a:t>T</a:t>
              </a:r>
              <a:r>
                <a:rPr lang="en-US" sz="1200" dirty="0">
                  <a:solidFill>
                    <a:prstClr val="white">
                      <a:lumMod val="65000"/>
                    </a:prstClr>
                  </a:solidFill>
                  <a:latin typeface="Courier New" pitchFamily="49" charset="0"/>
                  <a:cs typeface="Courier New" pitchFamily="49" charset="0"/>
                </a:rPr>
                <a:t>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endParaRPr lang="en-US" sz="1200" dirty="0">
                <a:solidFill>
                  <a:prstClr val="white">
                    <a:lumMod val="65000"/>
                  </a:prstClr>
                </a:solidFill>
                <a:latin typeface="Courier New" pitchFamily="49" charset="0"/>
                <a:cs typeface="Courier New" pitchFamily="49" charset="0"/>
              </a:endParaRPr>
            </a:p>
            <a:p>
              <a:pPr>
                <a:defRPr/>
              </a:pPr>
              <a:r>
                <a:rPr lang="en-US" sz="1200" dirty="0">
                  <a:solidFill>
                    <a:prstClr val="white">
                      <a:lumMod val="65000"/>
                    </a:prstClr>
                  </a:solidFill>
                  <a:latin typeface="Courier New" pitchFamily="49" charset="0"/>
                  <a:cs typeface="Courier New" pitchFamily="49" charset="0"/>
                </a:rPr>
                <a:t>…ACGTCGTCAGG</a:t>
              </a:r>
              <a:r>
                <a:rPr lang="en-US" sz="1200" dirty="0">
                  <a:solidFill>
                    <a:prstClr val="black"/>
                  </a:solidFill>
                  <a:latin typeface="Courier New" pitchFamily="49" charset="0"/>
                  <a:cs typeface="Courier New" pitchFamily="49" charset="0"/>
                </a:rPr>
                <a:t>G</a:t>
              </a:r>
              <a:r>
                <a:rPr lang="en-US" sz="1200" dirty="0">
                  <a:solidFill>
                    <a:prstClr val="white">
                      <a:lumMod val="65000"/>
                    </a:prstClr>
                  </a:solidFill>
                  <a:latin typeface="Courier New" pitchFamily="49" charset="0"/>
                  <a:cs typeface="Courier New" pitchFamily="49" charset="0"/>
                </a:rPr>
                <a:t>TCATCGTAGACTAGCTAGAGCTAGCATA…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CGTCAGGCTCATCGTAGACTAGCTAGAGCTAGCATA…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CGTCAGGCTCATCGTAGACTAGCTAGAGCTA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CATA…</a:t>
              </a:r>
            </a:p>
            <a:p>
              <a:pPr>
                <a:defRPr/>
              </a:pPr>
              <a:r>
                <a:rPr lang="en-US" sz="1200" dirty="0">
                  <a:solidFill>
                    <a:prstClr val="white">
                      <a:lumMod val="65000"/>
                    </a:prstClr>
                  </a:solidFill>
                  <a:latin typeface="Courier New" pitchFamily="49" charset="0"/>
                  <a:cs typeface="Courier New" pitchFamily="49" charset="0"/>
                </a:rPr>
                <a:t>…ACGTCGTCAGGCTCATCGTAGACTAGCTAGAGCTAGCATA…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…ACGTCGTCAGGCTCATCGTAGACTAGCTAGAGCTAGCA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r>
                <a:rPr lang="en-US" sz="1200" dirty="0">
                  <a:solidFill>
                    <a:prstClr val="white">
                      <a:lumMod val="65000"/>
                    </a:prstClr>
                  </a:solidFill>
                  <a:latin typeface="Courier New" pitchFamily="49" charset="0"/>
                  <a:cs typeface="Courier New" pitchFamily="49" charset="0"/>
                </a:rPr>
                <a:t>…ACGTCGTCAGGCTCATCGTAGACTAGCTAGAGCTA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CATA…</a:t>
              </a:r>
            </a:p>
          </p:txBody>
        </p:sp>
        <p:cxnSp>
          <p:nvCxnSpPr>
            <p:cNvPr id="11" name="Straight Arrow Connector 10"/>
            <p:cNvCxnSpPr/>
            <p:nvPr/>
          </p:nvCxnSpPr>
          <p:spPr>
            <a:xfrm>
              <a:off x="7549450" y="3784506"/>
              <a:ext cx="0" cy="48271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6"/>
            <p:cNvSpPr txBox="1">
              <a:spLocks noChangeArrowheads="1"/>
            </p:cNvSpPr>
            <p:nvPr/>
          </p:nvSpPr>
          <p:spPr bwMode="auto">
            <a:xfrm>
              <a:off x="6246137" y="3522504"/>
              <a:ext cx="2743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200">
                  <a:solidFill>
                    <a:prstClr val="black"/>
                  </a:solidFill>
                </a:rPr>
                <a:t>Novel Variant in Functional Element</a:t>
              </a:r>
            </a:p>
          </p:txBody>
        </p:sp>
        <p:cxnSp>
          <p:nvCxnSpPr>
            <p:cNvPr id="13" name="Straight Connector 12"/>
            <p:cNvCxnSpPr/>
            <p:nvPr/>
          </p:nvCxnSpPr>
          <p:spPr>
            <a:xfrm>
              <a:off x="4912569" y="4089381"/>
              <a:ext cx="3771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407878" y="4089381"/>
              <a:ext cx="533409" cy="476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a:solidFill>
                  <a:prstClr val="white"/>
                </a:solidFill>
              </a:endParaRPr>
            </a:p>
          </p:txBody>
        </p:sp>
        <p:sp>
          <p:nvSpPr>
            <p:cNvPr id="15" name="Rectangle 14"/>
            <p:cNvSpPr/>
            <p:nvPr/>
          </p:nvSpPr>
          <p:spPr>
            <a:xfrm>
              <a:off x="7236708" y="4090968"/>
              <a:ext cx="762013" cy="460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a:solidFill>
                  <a:prstClr val="white"/>
                </a:solidFill>
              </a:endParaRPr>
            </a:p>
          </p:txBody>
        </p:sp>
        <p:sp>
          <p:nvSpPr>
            <p:cNvPr id="16" name="TextBox 4"/>
            <p:cNvSpPr txBox="1">
              <a:spLocks noChangeArrowheads="1"/>
            </p:cNvSpPr>
            <p:nvPr/>
          </p:nvSpPr>
          <p:spPr bwMode="auto">
            <a:xfrm>
              <a:off x="3864802" y="4191000"/>
              <a:ext cx="108175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400">
                  <a:solidFill>
                    <a:prstClr val="black"/>
                  </a:solidFill>
                </a:rPr>
                <a:t>Patient</a:t>
              </a:r>
            </a:p>
            <a:p>
              <a:endParaRPr lang="en-US" sz="1400">
                <a:solidFill>
                  <a:prstClr val="black"/>
                </a:solidFill>
              </a:endParaRPr>
            </a:p>
            <a:p>
              <a:endParaRPr lang="en-US" sz="1400">
                <a:solidFill>
                  <a:prstClr val="black"/>
                </a:solidFill>
              </a:endParaRPr>
            </a:p>
            <a:p>
              <a:endParaRPr lang="en-US" sz="1400">
                <a:solidFill>
                  <a:prstClr val="black"/>
                </a:solidFill>
              </a:endParaRPr>
            </a:p>
            <a:p>
              <a:endParaRPr lang="en-US" sz="1400">
                <a:solidFill>
                  <a:prstClr val="black"/>
                </a:solidFill>
              </a:endParaRPr>
            </a:p>
            <a:p>
              <a:pPr algn="ctr"/>
              <a:r>
                <a:rPr lang="en-US" sz="1400">
                  <a:solidFill>
                    <a:prstClr val="black"/>
                  </a:solidFill>
                </a:rPr>
                <a:t>Reference</a:t>
              </a:r>
            </a:p>
            <a:p>
              <a:pPr algn="ctr"/>
              <a:r>
                <a:rPr lang="en-US" sz="1400">
                  <a:solidFill>
                    <a:prstClr val="black"/>
                  </a:solidFill>
                </a:rPr>
                <a:t>genomes</a:t>
              </a:r>
            </a:p>
          </p:txBody>
        </p:sp>
        <p:sp>
          <p:nvSpPr>
            <p:cNvPr id="17" name="Left Brace 16"/>
            <p:cNvSpPr/>
            <p:nvPr/>
          </p:nvSpPr>
          <p:spPr>
            <a:xfrm>
              <a:off x="4777629" y="4572099"/>
              <a:ext cx="134940" cy="20579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a:solidFill>
                  <a:prstClr val="black"/>
                </a:solidFill>
              </a:endParaRPr>
            </a:p>
          </p:txBody>
        </p:sp>
      </p:grpSp>
      <p:grpSp>
        <p:nvGrpSpPr>
          <p:cNvPr id="18" name="Group 17"/>
          <p:cNvGrpSpPr>
            <a:grpSpLocks/>
          </p:cNvGrpSpPr>
          <p:nvPr/>
        </p:nvGrpSpPr>
        <p:grpSpPr bwMode="auto">
          <a:xfrm>
            <a:off x="6323444" y="2347429"/>
            <a:ext cx="2484910" cy="3379611"/>
            <a:chOff x="5633860" y="1161032"/>
            <a:chExt cx="3391280" cy="4670130"/>
          </a:xfrm>
        </p:grpSpPr>
        <p:grpSp>
          <p:nvGrpSpPr>
            <p:cNvPr id="19" name="Group 23"/>
            <p:cNvGrpSpPr>
              <a:grpSpLocks/>
            </p:cNvGrpSpPr>
            <p:nvPr/>
          </p:nvGrpSpPr>
          <p:grpSpPr bwMode="auto">
            <a:xfrm>
              <a:off x="5657591" y="1625119"/>
              <a:ext cx="1752600" cy="3657600"/>
              <a:chOff x="6324600" y="1988592"/>
              <a:chExt cx="1752600" cy="3657600"/>
            </a:xfrm>
          </p:grpSpPr>
          <p:sp>
            <p:nvSpPr>
              <p:cNvPr id="27" name="Isosceles Triangle 26"/>
              <p:cNvSpPr/>
              <p:nvPr/>
            </p:nvSpPr>
            <p:spPr>
              <a:xfrm flipV="1">
                <a:off x="6324681" y="1988019"/>
                <a:ext cx="1752587" cy="36589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28" name="Straight Connector 27"/>
              <p:cNvCxnSpPr/>
              <p:nvPr/>
            </p:nvCxnSpPr>
            <p:spPr>
              <a:xfrm>
                <a:off x="6553279" y="2895998"/>
                <a:ext cx="129539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5"/>
              </p:cNvCxnSpPr>
              <p:nvPr/>
            </p:nvCxnSpPr>
            <p:spPr>
              <a:xfrm>
                <a:off x="6781878" y="3805563"/>
                <a:ext cx="857244" cy="126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991426" y="4724654"/>
                <a:ext cx="400047"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0" name="TextBox 24"/>
            <p:cNvSpPr txBox="1">
              <a:spLocks noChangeArrowheads="1"/>
            </p:cNvSpPr>
            <p:nvPr/>
          </p:nvSpPr>
          <p:spPr bwMode="auto">
            <a:xfrm>
              <a:off x="5633860" y="1161032"/>
              <a:ext cx="1800301"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a:solidFill>
                    <a:prstClr val="black"/>
                  </a:solidFill>
                </a:rPr>
                <a:t>…C G A T C A…</a:t>
              </a:r>
            </a:p>
          </p:txBody>
        </p:sp>
        <p:sp>
          <p:nvSpPr>
            <p:cNvPr id="21" name="TextBox 25"/>
            <p:cNvSpPr txBox="1">
              <a:spLocks noChangeArrowheads="1"/>
            </p:cNvSpPr>
            <p:nvPr/>
          </p:nvSpPr>
          <p:spPr bwMode="auto">
            <a:xfrm>
              <a:off x="7412369" y="1875850"/>
              <a:ext cx="1612771" cy="39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dirty="0">
                  <a:solidFill>
                    <a:prstClr val="black"/>
                  </a:solidFill>
                </a:rPr>
                <a:t>1. Novel</a:t>
              </a:r>
            </a:p>
            <a:p>
              <a:pPr eaLnBrk="1" hangingPunct="1"/>
              <a:endParaRPr lang="en-US" sz="1200" dirty="0">
                <a:solidFill>
                  <a:prstClr val="black"/>
                </a:solidFill>
              </a:endParaRPr>
            </a:p>
            <a:p>
              <a:pPr eaLnBrk="1" hangingPunct="1"/>
              <a:endParaRPr lang="en-US" sz="1200" dirty="0">
                <a:solidFill>
                  <a:prstClr val="black"/>
                </a:solidFill>
              </a:endParaRPr>
            </a:p>
            <a:p>
              <a:pPr eaLnBrk="1" hangingPunct="1"/>
              <a:r>
                <a:rPr lang="en-US" sz="1200" dirty="0">
                  <a:solidFill>
                    <a:prstClr val="black"/>
                  </a:solidFill>
                </a:rPr>
                <a:t>2. Damaging</a:t>
              </a:r>
            </a:p>
            <a:p>
              <a:pPr eaLnBrk="1" hangingPunct="1"/>
              <a:endParaRPr lang="en-US" sz="1200" dirty="0">
                <a:solidFill>
                  <a:prstClr val="black"/>
                </a:solidFill>
              </a:endParaRPr>
            </a:p>
            <a:p>
              <a:pPr eaLnBrk="1" hangingPunct="1"/>
              <a:endParaRPr lang="en-US" sz="1200" dirty="0">
                <a:solidFill>
                  <a:prstClr val="black"/>
                </a:solidFill>
              </a:endParaRPr>
            </a:p>
            <a:p>
              <a:pPr eaLnBrk="1" hangingPunct="1"/>
              <a:r>
                <a:rPr lang="en-US" sz="1200" dirty="0">
                  <a:solidFill>
                    <a:prstClr val="black"/>
                  </a:solidFill>
                </a:rPr>
                <a:t>3. Relevant</a:t>
              </a:r>
            </a:p>
            <a:p>
              <a:pPr eaLnBrk="1" hangingPunct="1"/>
              <a:r>
                <a:rPr lang="en-US" sz="1200" dirty="0">
                  <a:solidFill>
                    <a:prstClr val="black"/>
                  </a:solidFill>
                </a:rPr>
                <a:t>Pathway</a:t>
              </a:r>
            </a:p>
            <a:p>
              <a:pPr eaLnBrk="1" hangingPunct="1"/>
              <a:endParaRPr lang="en-US" sz="1200" dirty="0">
                <a:solidFill>
                  <a:prstClr val="black"/>
                </a:solidFill>
              </a:endParaRPr>
            </a:p>
            <a:p>
              <a:pPr eaLnBrk="1" hangingPunct="1"/>
              <a:r>
                <a:rPr lang="en-US" sz="1200" dirty="0">
                  <a:solidFill>
                    <a:prstClr val="black"/>
                  </a:solidFill>
                </a:rPr>
                <a:t>4. No</a:t>
              </a:r>
            </a:p>
            <a:p>
              <a:pPr eaLnBrk="1" hangingPunct="1"/>
              <a:r>
                <a:rPr lang="en-US" sz="1200" dirty="0">
                  <a:solidFill>
                    <a:prstClr val="black"/>
                  </a:solidFill>
                </a:rPr>
                <a:t>Compensatory</a:t>
              </a:r>
            </a:p>
            <a:p>
              <a:pPr eaLnBrk="1" hangingPunct="1"/>
              <a:r>
                <a:rPr lang="en-US" sz="1200" dirty="0">
                  <a:solidFill>
                    <a:prstClr val="black"/>
                  </a:solidFill>
                </a:rPr>
                <a:t>Mechanism</a:t>
              </a:r>
            </a:p>
            <a:p>
              <a:pPr eaLnBrk="1" hangingPunct="1"/>
              <a:endParaRPr lang="en-US" sz="1200" dirty="0">
                <a:solidFill>
                  <a:prstClr val="black"/>
                </a:solidFill>
              </a:endParaRPr>
            </a:p>
            <a:p>
              <a:pPr eaLnBrk="1" hangingPunct="1"/>
              <a:endParaRPr lang="en-US" sz="1200" dirty="0">
                <a:solidFill>
                  <a:prstClr val="black"/>
                </a:solidFill>
              </a:endParaRPr>
            </a:p>
            <a:p>
              <a:pPr eaLnBrk="1" hangingPunct="1"/>
              <a:r>
                <a:rPr lang="en-US" sz="1200" dirty="0">
                  <a:solidFill>
                    <a:prstClr val="black"/>
                  </a:solidFill>
                </a:rPr>
                <a:t>5. Pathogenic</a:t>
              </a:r>
            </a:p>
          </p:txBody>
        </p:sp>
        <p:sp>
          <p:nvSpPr>
            <p:cNvPr id="22" name="TextBox 29"/>
            <p:cNvSpPr txBox="1">
              <a:spLocks noChangeArrowheads="1"/>
            </p:cNvSpPr>
            <p:nvPr/>
          </p:nvSpPr>
          <p:spPr bwMode="auto">
            <a:xfrm>
              <a:off x="5860126" y="1821453"/>
              <a:ext cx="1380263"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dirty="0">
                  <a:solidFill>
                    <a:prstClr val="black"/>
                  </a:solidFill>
                </a:rPr>
                <a:t>C G A T C A</a:t>
              </a:r>
            </a:p>
          </p:txBody>
        </p:sp>
        <p:sp>
          <p:nvSpPr>
            <p:cNvPr id="23" name="TextBox 30"/>
            <p:cNvSpPr txBox="1">
              <a:spLocks noChangeArrowheads="1"/>
            </p:cNvSpPr>
            <p:nvPr/>
          </p:nvSpPr>
          <p:spPr bwMode="auto">
            <a:xfrm>
              <a:off x="6042653" y="2731782"/>
              <a:ext cx="982714"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dirty="0">
                  <a:solidFill>
                    <a:prstClr val="black"/>
                  </a:solidFill>
                </a:rPr>
                <a:t>G A T C</a:t>
              </a:r>
            </a:p>
          </p:txBody>
        </p:sp>
        <p:sp>
          <p:nvSpPr>
            <p:cNvPr id="24" name="TextBox 31"/>
            <p:cNvSpPr txBox="1">
              <a:spLocks noChangeArrowheads="1"/>
            </p:cNvSpPr>
            <p:nvPr/>
          </p:nvSpPr>
          <p:spPr bwMode="auto">
            <a:xfrm>
              <a:off x="6183568" y="3674472"/>
              <a:ext cx="776458"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a:solidFill>
                    <a:prstClr val="black"/>
                  </a:solidFill>
                </a:rPr>
                <a:t>G A T</a:t>
              </a:r>
            </a:p>
          </p:txBody>
        </p:sp>
        <p:sp>
          <p:nvSpPr>
            <p:cNvPr id="25" name="TextBox 32"/>
            <p:cNvSpPr txBox="1">
              <a:spLocks noChangeArrowheads="1"/>
            </p:cNvSpPr>
            <p:nvPr/>
          </p:nvSpPr>
          <p:spPr bwMode="auto">
            <a:xfrm>
              <a:off x="6242009" y="4361181"/>
              <a:ext cx="564864"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dirty="0">
                  <a:solidFill>
                    <a:prstClr val="black"/>
                  </a:solidFill>
                </a:rPr>
                <a:t>A T</a:t>
              </a:r>
            </a:p>
          </p:txBody>
        </p:sp>
        <p:sp>
          <p:nvSpPr>
            <p:cNvPr id="26" name="TextBox 33"/>
            <p:cNvSpPr txBox="1">
              <a:spLocks noChangeArrowheads="1"/>
            </p:cNvSpPr>
            <p:nvPr/>
          </p:nvSpPr>
          <p:spPr bwMode="auto">
            <a:xfrm>
              <a:off x="6394495" y="5448390"/>
              <a:ext cx="381098"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dirty="0">
                  <a:solidFill>
                    <a:prstClr val="black"/>
                  </a:solidFill>
                </a:rPr>
                <a:t>T</a:t>
              </a:r>
            </a:p>
          </p:txBody>
        </p:sp>
      </p:grpSp>
      <p:sp>
        <p:nvSpPr>
          <p:cNvPr id="3" name="TextBox 2"/>
          <p:cNvSpPr txBox="1"/>
          <p:nvPr/>
        </p:nvSpPr>
        <p:spPr>
          <a:xfrm>
            <a:off x="612946" y="751820"/>
            <a:ext cx="8765941" cy="1477328"/>
          </a:xfrm>
          <a:prstGeom prst="rect">
            <a:avLst/>
          </a:prstGeom>
          <a:noFill/>
        </p:spPr>
        <p:txBody>
          <a:bodyPr wrap="square" rtlCol="0">
            <a:spAutoFit/>
          </a:bodyPr>
          <a:lstStyle/>
          <a:p>
            <a:r>
              <a:rPr lang="en-US" b="1" dirty="0">
                <a:solidFill>
                  <a:prstClr val="black"/>
                </a:solidFill>
                <a:latin typeface="Calibri"/>
              </a:rPr>
              <a:t>Two reasonable(?) assumptions</a:t>
            </a:r>
            <a:r>
              <a:rPr lang="en-US" dirty="0">
                <a:solidFill>
                  <a:prstClr val="black"/>
                </a:solidFill>
                <a:latin typeface="Calibri"/>
              </a:rPr>
              <a:t>:</a:t>
            </a:r>
          </a:p>
          <a:p>
            <a:endParaRPr lang="en-US" dirty="0">
              <a:solidFill>
                <a:prstClr val="black"/>
              </a:solidFill>
              <a:latin typeface="Calibri"/>
            </a:endParaRPr>
          </a:p>
          <a:p>
            <a:pPr marL="342900" indent="-342900">
              <a:buFontTx/>
              <a:buAutoNum type="arabicPeriod"/>
            </a:pPr>
            <a:r>
              <a:rPr lang="en-US" dirty="0">
                <a:solidFill>
                  <a:prstClr val="black"/>
                </a:solidFill>
                <a:latin typeface="Calibri"/>
              </a:rPr>
              <a:t>The pathogenic variant(s) is ‘novel’ (i.e., unique to the patient)</a:t>
            </a:r>
          </a:p>
          <a:p>
            <a:pPr marL="342900" indent="-342900">
              <a:buFontTx/>
              <a:buAutoNum type="arabicPeriod"/>
            </a:pPr>
            <a:r>
              <a:rPr lang="en-US" dirty="0">
                <a:solidFill>
                  <a:prstClr val="black"/>
                </a:solidFill>
                <a:latin typeface="Calibri"/>
              </a:rPr>
              <a:t>The effect of the variant is pronounced enough to be characterized </a:t>
            </a:r>
            <a:r>
              <a:rPr lang="en-US" dirty="0" err="1">
                <a:solidFill>
                  <a:prstClr val="black"/>
                </a:solidFill>
                <a:latin typeface="Calibri"/>
              </a:rPr>
              <a:t>bioinformatically</a:t>
            </a:r>
            <a:r>
              <a:rPr lang="en-US" dirty="0">
                <a:solidFill>
                  <a:prstClr val="black"/>
                </a:solidFill>
                <a:latin typeface="Calibri"/>
              </a:rPr>
              <a:t> since there will be </a:t>
            </a:r>
            <a:r>
              <a:rPr lang="en-US" b="1" dirty="0">
                <a:solidFill>
                  <a:prstClr val="black"/>
                </a:solidFill>
                <a:latin typeface="Calibri"/>
              </a:rPr>
              <a:t>too many variants </a:t>
            </a:r>
            <a:r>
              <a:rPr lang="en-US" dirty="0">
                <a:solidFill>
                  <a:prstClr val="black"/>
                </a:solidFill>
                <a:latin typeface="Calibri"/>
              </a:rPr>
              <a:t>not functionally characterized via lab experiments</a:t>
            </a:r>
          </a:p>
        </p:txBody>
      </p:sp>
      <p:sp>
        <p:nvSpPr>
          <p:cNvPr id="31" name="TextBox 30"/>
          <p:cNvSpPr txBox="1"/>
          <p:nvPr/>
        </p:nvSpPr>
        <p:spPr>
          <a:xfrm>
            <a:off x="554518" y="5885507"/>
            <a:ext cx="8455200" cy="646331"/>
          </a:xfrm>
          <a:prstGeom prst="rect">
            <a:avLst/>
          </a:prstGeom>
          <a:noFill/>
        </p:spPr>
        <p:txBody>
          <a:bodyPr wrap="none" rtlCol="0">
            <a:spAutoFit/>
          </a:bodyPr>
          <a:lstStyle/>
          <a:p>
            <a:pPr marL="285750" indent="-285750">
              <a:buFont typeface="Arial" pitchFamily="34" charset="0"/>
              <a:buChar char="•"/>
            </a:pPr>
            <a:r>
              <a:rPr lang="en-US" dirty="0">
                <a:solidFill>
                  <a:prstClr val="black"/>
                </a:solidFill>
                <a:latin typeface="Calibri"/>
              </a:rPr>
              <a:t>What </a:t>
            </a:r>
            <a:r>
              <a:rPr lang="en-US" dirty="0" err="1">
                <a:solidFill>
                  <a:prstClr val="black"/>
                </a:solidFill>
                <a:latin typeface="Calibri"/>
              </a:rPr>
              <a:t>bioinformatic</a:t>
            </a:r>
            <a:r>
              <a:rPr lang="en-US" dirty="0">
                <a:solidFill>
                  <a:prstClr val="black"/>
                </a:solidFill>
                <a:latin typeface="Calibri"/>
              </a:rPr>
              <a:t> tools should be used for functionality? Does it make a difference?</a:t>
            </a:r>
          </a:p>
          <a:p>
            <a:pPr marL="285750" indent="-285750">
              <a:buFont typeface="Arial" pitchFamily="34" charset="0"/>
              <a:buChar char="•"/>
            </a:pPr>
            <a:r>
              <a:rPr lang="en-US" dirty="0">
                <a:solidFill>
                  <a:prstClr val="black"/>
                </a:solidFill>
                <a:latin typeface="Calibri"/>
              </a:rPr>
              <a:t>What reference populations for determining novelty should be used? Does it matter?</a:t>
            </a:r>
          </a:p>
        </p:txBody>
      </p:sp>
      <p:sp>
        <p:nvSpPr>
          <p:cNvPr id="32" name="TextBox 31"/>
          <p:cNvSpPr txBox="1"/>
          <p:nvPr/>
        </p:nvSpPr>
        <p:spPr>
          <a:xfrm>
            <a:off x="1803848" y="146180"/>
            <a:ext cx="9074087" cy="523220"/>
          </a:xfrm>
          <a:prstGeom prst="rect">
            <a:avLst/>
          </a:prstGeom>
          <a:noFill/>
        </p:spPr>
        <p:txBody>
          <a:bodyPr wrap="none" rtlCol="0">
            <a:spAutoFit/>
          </a:bodyPr>
          <a:lstStyle/>
          <a:p>
            <a:r>
              <a:rPr lang="en-US" sz="2800" b="1" dirty="0">
                <a:solidFill>
                  <a:prstClr val="black"/>
                </a:solidFill>
                <a:latin typeface="Calibri"/>
              </a:rPr>
              <a:t>Finding the Causative Variants for Idiopathic Disease: Filters</a:t>
            </a:r>
            <a:endParaRPr lang="en-US" sz="2400" b="1" dirty="0">
              <a:solidFill>
                <a:prstClr val="black"/>
              </a:solidFill>
              <a:latin typeface="Calibri"/>
            </a:endParaRPr>
          </a:p>
        </p:txBody>
      </p:sp>
      <p:grpSp>
        <p:nvGrpSpPr>
          <p:cNvPr id="34" name="Group 33">
            <a:extLst>
              <a:ext uri="{FF2B5EF4-FFF2-40B4-BE49-F238E27FC236}">
                <a16:creationId xmlns:a16="http://schemas.microsoft.com/office/drawing/2014/main" id="{AEFCB27C-2DC9-1248-AA3F-8292C971DC4A}"/>
              </a:ext>
            </a:extLst>
          </p:cNvPr>
          <p:cNvGrpSpPr/>
          <p:nvPr/>
        </p:nvGrpSpPr>
        <p:grpSpPr>
          <a:xfrm>
            <a:off x="10290925" y="770496"/>
            <a:ext cx="1093337" cy="1019962"/>
            <a:chOff x="228600" y="304800"/>
            <a:chExt cx="2843213" cy="2453292"/>
          </a:xfrm>
        </p:grpSpPr>
        <p:pic>
          <p:nvPicPr>
            <p:cNvPr id="35" name="Picture 2">
              <a:extLst>
                <a:ext uri="{FF2B5EF4-FFF2-40B4-BE49-F238E27FC236}">
                  <a16:creationId xmlns:a16="http://schemas.microsoft.com/office/drawing/2014/main" id="{85BCD01F-C84F-8D44-8CBE-4382314837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04800"/>
              <a:ext cx="2843213" cy="2104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a:extLst>
                <a:ext uri="{FF2B5EF4-FFF2-40B4-BE49-F238E27FC236}">
                  <a16:creationId xmlns:a16="http://schemas.microsoft.com/office/drawing/2014/main" id="{F55C2DC7-03DB-D948-BED2-AC5A395171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125" y="2514600"/>
              <a:ext cx="2833688" cy="243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7" name="Group 36">
            <a:extLst>
              <a:ext uri="{FF2B5EF4-FFF2-40B4-BE49-F238E27FC236}">
                <a16:creationId xmlns:a16="http://schemas.microsoft.com/office/drawing/2014/main" id="{4530391A-E2EA-AE47-B814-B9D0418D0073}"/>
              </a:ext>
            </a:extLst>
          </p:cNvPr>
          <p:cNvGrpSpPr/>
          <p:nvPr/>
        </p:nvGrpSpPr>
        <p:grpSpPr>
          <a:xfrm>
            <a:off x="10096498" y="1906063"/>
            <a:ext cx="1482190" cy="875076"/>
            <a:chOff x="3926840" y="258370"/>
            <a:chExt cx="4226560" cy="2474186"/>
          </a:xfrm>
        </p:grpSpPr>
        <p:pic>
          <p:nvPicPr>
            <p:cNvPr id="38" name="Picture 4">
              <a:extLst>
                <a:ext uri="{FF2B5EF4-FFF2-40B4-BE49-F238E27FC236}">
                  <a16:creationId xmlns:a16="http://schemas.microsoft.com/office/drawing/2014/main" id="{FCBE8064-6C4B-164D-81A9-49F254BEF4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840" y="258370"/>
              <a:ext cx="4226560" cy="218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5">
              <a:extLst>
                <a:ext uri="{FF2B5EF4-FFF2-40B4-BE49-F238E27FC236}">
                  <a16:creationId xmlns:a16="http://schemas.microsoft.com/office/drawing/2014/main" id="{7E65D91C-B8B6-1A44-8AFB-834A8226E3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0" y="2514600"/>
              <a:ext cx="3175000" cy="217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0" name="Group 39">
            <a:extLst>
              <a:ext uri="{FF2B5EF4-FFF2-40B4-BE49-F238E27FC236}">
                <a16:creationId xmlns:a16="http://schemas.microsoft.com/office/drawing/2014/main" id="{DCA05C73-858A-1A44-95E3-3709918A73C5}"/>
              </a:ext>
            </a:extLst>
          </p:cNvPr>
          <p:cNvGrpSpPr/>
          <p:nvPr/>
        </p:nvGrpSpPr>
        <p:grpSpPr>
          <a:xfrm>
            <a:off x="9990741" y="4034958"/>
            <a:ext cx="1693705" cy="997482"/>
            <a:chOff x="238124" y="3048000"/>
            <a:chExt cx="3648075" cy="2838990"/>
          </a:xfrm>
        </p:grpSpPr>
        <p:pic>
          <p:nvPicPr>
            <p:cNvPr id="41" name="Picture 6">
              <a:extLst>
                <a:ext uri="{FF2B5EF4-FFF2-40B4-BE49-F238E27FC236}">
                  <a16:creationId xmlns:a16="http://schemas.microsoft.com/office/drawing/2014/main" id="{242D33EF-671F-CB40-A86E-906B1AD9767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124" y="3048000"/>
              <a:ext cx="3648075" cy="2523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7">
              <a:extLst>
                <a:ext uri="{FF2B5EF4-FFF2-40B4-BE49-F238E27FC236}">
                  <a16:creationId xmlns:a16="http://schemas.microsoft.com/office/drawing/2014/main" id="{253F3EA7-4717-3A4F-A18C-DE5627824E3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651" y="5650674"/>
              <a:ext cx="3281019" cy="236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3" name="Group 42">
            <a:extLst>
              <a:ext uri="{FF2B5EF4-FFF2-40B4-BE49-F238E27FC236}">
                <a16:creationId xmlns:a16="http://schemas.microsoft.com/office/drawing/2014/main" id="{470E3BE4-B72D-5646-87F5-3DE12C2F46F4}"/>
              </a:ext>
            </a:extLst>
          </p:cNvPr>
          <p:cNvGrpSpPr/>
          <p:nvPr/>
        </p:nvGrpSpPr>
        <p:grpSpPr>
          <a:xfrm>
            <a:off x="10324687" y="5151022"/>
            <a:ext cx="1025812" cy="1573246"/>
            <a:chOff x="6934200" y="2997900"/>
            <a:chExt cx="1880039" cy="2817251"/>
          </a:xfrm>
        </p:grpSpPr>
        <p:pic>
          <p:nvPicPr>
            <p:cNvPr id="44" name="Picture 8">
              <a:extLst>
                <a:ext uri="{FF2B5EF4-FFF2-40B4-BE49-F238E27FC236}">
                  <a16:creationId xmlns:a16="http://schemas.microsoft.com/office/drawing/2014/main" id="{84D22F4B-3323-F54E-9523-D0035E923B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34200" y="2997900"/>
              <a:ext cx="1880039" cy="2624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9">
              <a:extLst>
                <a:ext uri="{FF2B5EF4-FFF2-40B4-BE49-F238E27FC236}">
                  <a16:creationId xmlns:a16="http://schemas.microsoft.com/office/drawing/2014/main" id="{70A6C764-1381-5043-9C5B-30FBE3BBD6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51467" y="5644184"/>
              <a:ext cx="1862772" cy="170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46" name="Group 45">
            <a:extLst>
              <a:ext uri="{FF2B5EF4-FFF2-40B4-BE49-F238E27FC236}">
                <a16:creationId xmlns:a16="http://schemas.microsoft.com/office/drawing/2014/main" id="{CE2231B6-6189-3649-9F24-ADB9FD101696}"/>
              </a:ext>
            </a:extLst>
          </p:cNvPr>
          <p:cNvGrpSpPr/>
          <p:nvPr/>
        </p:nvGrpSpPr>
        <p:grpSpPr>
          <a:xfrm>
            <a:off x="10285875" y="2941153"/>
            <a:ext cx="1103436" cy="975693"/>
            <a:chOff x="4048759" y="3441107"/>
            <a:chExt cx="2590801" cy="2384620"/>
          </a:xfrm>
        </p:grpSpPr>
        <p:pic>
          <p:nvPicPr>
            <p:cNvPr id="47" name="Picture 10">
              <a:extLst>
                <a:ext uri="{FF2B5EF4-FFF2-40B4-BE49-F238E27FC236}">
                  <a16:creationId xmlns:a16="http://schemas.microsoft.com/office/drawing/2014/main" id="{0E48D07D-D9FE-5A48-B6CA-A6A39605DE7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24960" y="3441107"/>
              <a:ext cx="2438400" cy="2170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11">
              <a:extLst>
                <a:ext uri="{FF2B5EF4-FFF2-40B4-BE49-F238E27FC236}">
                  <a16:creationId xmlns:a16="http://schemas.microsoft.com/office/drawing/2014/main" id="{132E18AC-64D0-424A-BACB-3A12A3B5FE5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48759" y="5665864"/>
              <a:ext cx="2590801" cy="15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657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 grpId="0" animBg="1"/>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3"/>
          <p:cNvSpPr txBox="1">
            <a:spLocks noChangeArrowheads="1"/>
          </p:cNvSpPr>
          <p:nvPr/>
        </p:nvSpPr>
        <p:spPr bwMode="auto">
          <a:xfrm>
            <a:off x="1028703" y="130502"/>
            <a:ext cx="10134594" cy="523220"/>
          </a:xfrm>
          <a:prstGeom prst="rect">
            <a:avLst/>
          </a:prstGeom>
          <a:noFill/>
          <a:ln w="9525">
            <a:noFill/>
            <a:miter lim="800000"/>
            <a:headEnd/>
            <a:tailEnd/>
          </a:ln>
        </p:spPr>
        <p:txBody>
          <a:bodyPr wrap="square">
            <a:spAutoFit/>
          </a:bodyPr>
          <a:lstStyle/>
          <a:p>
            <a:pPr algn="ctr">
              <a:defRPr/>
            </a:pPr>
            <a:r>
              <a:rPr lang="en-US" sz="2800" b="1" dirty="0"/>
              <a:t>Functional Annotations of Variants: </a:t>
            </a:r>
            <a:r>
              <a:rPr lang="en-US" sz="2800" b="1" i="1" dirty="0"/>
              <a:t>Bioinformatic </a:t>
            </a:r>
            <a:r>
              <a:rPr lang="en-US" sz="2800" b="1" dirty="0"/>
              <a:t>Predictions</a:t>
            </a:r>
          </a:p>
        </p:txBody>
      </p:sp>
      <p:pic>
        <p:nvPicPr>
          <p:cNvPr id="61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197" y="1164138"/>
            <a:ext cx="74088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6" name="Group 9215"/>
          <p:cNvGrpSpPr>
            <a:grpSpLocks/>
          </p:cNvGrpSpPr>
          <p:nvPr/>
        </p:nvGrpSpPr>
        <p:grpSpPr bwMode="auto">
          <a:xfrm>
            <a:off x="381000" y="841874"/>
            <a:ext cx="8682885" cy="4561364"/>
            <a:chOff x="174106" y="1257810"/>
            <a:chExt cx="8683169" cy="4560425"/>
          </a:xfrm>
        </p:grpSpPr>
        <p:sp>
          <p:nvSpPr>
            <p:cNvPr id="5" name="TextBox 4"/>
            <p:cNvSpPr txBox="1"/>
            <p:nvPr/>
          </p:nvSpPr>
          <p:spPr>
            <a:xfrm>
              <a:off x="1066832" y="1645080"/>
              <a:ext cx="1329702" cy="307714"/>
            </a:xfrm>
            <a:prstGeom prst="rect">
              <a:avLst/>
            </a:prstGeom>
            <a:solidFill>
              <a:srgbClr val="FF0000"/>
            </a:solidFill>
          </p:spPr>
          <p:txBody>
            <a:bodyPr wrap="none">
              <a:spAutoFit/>
            </a:bodyPr>
            <a:lstStyle/>
            <a:p>
              <a:pPr>
                <a:defRPr/>
              </a:pPr>
              <a:r>
                <a:rPr lang="en-US" sz="1400" b="1" dirty="0"/>
                <a:t>Nonsense SNVs</a:t>
              </a:r>
            </a:p>
          </p:txBody>
        </p:sp>
        <p:cxnSp>
          <p:nvCxnSpPr>
            <p:cNvPr id="7" name="Straight Arrow Connector 6"/>
            <p:cNvCxnSpPr/>
            <p:nvPr/>
          </p:nvCxnSpPr>
          <p:spPr>
            <a:xfrm>
              <a:off x="1846321" y="1951405"/>
              <a:ext cx="896966" cy="140147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10248" y="1489537"/>
              <a:ext cx="2407854" cy="307714"/>
            </a:xfrm>
            <a:prstGeom prst="rect">
              <a:avLst/>
            </a:prstGeom>
            <a:solidFill>
              <a:srgbClr val="FF0000"/>
            </a:solidFill>
          </p:spPr>
          <p:txBody>
            <a:bodyPr wrap="none">
              <a:spAutoFit/>
            </a:bodyPr>
            <a:lstStyle/>
            <a:p>
              <a:pPr>
                <a:defRPr/>
              </a:pPr>
              <a:r>
                <a:rPr lang="en-US" sz="1400" b="1" dirty="0" err="1"/>
                <a:t>Frameshift</a:t>
              </a:r>
              <a:r>
                <a:rPr lang="en-US" sz="1400" b="1" dirty="0"/>
                <a:t> Structural Variants</a:t>
              </a:r>
            </a:p>
          </p:txBody>
        </p:sp>
        <p:cxnSp>
          <p:nvCxnSpPr>
            <p:cNvPr id="12" name="Straight Arrow Connector 11"/>
            <p:cNvCxnSpPr/>
            <p:nvPr/>
          </p:nvCxnSpPr>
          <p:spPr>
            <a:xfrm flipH="1">
              <a:off x="5105564" y="1797449"/>
              <a:ext cx="876329" cy="1631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43287" y="1257810"/>
              <a:ext cx="1208704" cy="307714"/>
            </a:xfrm>
            <a:prstGeom prst="rect">
              <a:avLst/>
            </a:prstGeom>
            <a:solidFill>
              <a:srgbClr val="FF0000"/>
            </a:solidFill>
          </p:spPr>
          <p:txBody>
            <a:bodyPr wrap="none">
              <a:spAutoFit/>
            </a:bodyPr>
            <a:lstStyle/>
            <a:p>
              <a:pPr>
                <a:defRPr/>
              </a:pPr>
              <a:r>
                <a:rPr lang="en-US" sz="1400" b="1" dirty="0"/>
                <a:t>Splice Change</a:t>
              </a:r>
            </a:p>
          </p:txBody>
        </p:sp>
        <p:cxnSp>
          <p:nvCxnSpPr>
            <p:cNvPr id="16" name="Straight Arrow Connector 15"/>
            <p:cNvCxnSpPr/>
            <p:nvPr/>
          </p:nvCxnSpPr>
          <p:spPr>
            <a:xfrm flipH="1">
              <a:off x="3425935" y="1565722"/>
              <a:ext cx="7938" cy="17871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86829" y="2459301"/>
              <a:ext cx="0" cy="9253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23186" y="2141866"/>
              <a:ext cx="1625498" cy="307714"/>
            </a:xfrm>
            <a:prstGeom prst="rect">
              <a:avLst/>
            </a:prstGeom>
            <a:solidFill>
              <a:srgbClr val="FF0000"/>
            </a:solidFill>
          </p:spPr>
          <p:txBody>
            <a:bodyPr wrap="none">
              <a:spAutoFit/>
            </a:bodyPr>
            <a:lstStyle/>
            <a:p>
              <a:pPr>
                <a:defRPr/>
              </a:pPr>
              <a:r>
                <a:rPr lang="en-US" sz="1400" b="1" dirty="0"/>
                <a:t>Damaging ns </a:t>
              </a:r>
              <a:r>
                <a:rPr lang="en-US" sz="1400" b="1" dirty="0" err="1"/>
                <a:t>cSNPs</a:t>
              </a:r>
              <a:endParaRPr lang="en-US" sz="1400" b="1" dirty="0"/>
            </a:p>
          </p:txBody>
        </p:sp>
        <p:sp>
          <p:nvSpPr>
            <p:cNvPr id="21" name="TextBox 20"/>
            <p:cNvSpPr txBox="1"/>
            <p:nvPr/>
          </p:nvSpPr>
          <p:spPr>
            <a:xfrm>
              <a:off x="2905217" y="5079723"/>
              <a:ext cx="1974132" cy="307714"/>
            </a:xfrm>
            <a:prstGeom prst="rect">
              <a:avLst/>
            </a:prstGeom>
            <a:solidFill>
              <a:srgbClr val="FF0000"/>
            </a:solidFill>
          </p:spPr>
          <p:txBody>
            <a:bodyPr wrap="none">
              <a:spAutoFit/>
            </a:bodyPr>
            <a:lstStyle/>
            <a:p>
              <a:pPr>
                <a:defRPr/>
              </a:pPr>
              <a:r>
                <a:rPr lang="en-US" sz="1400" b="1" dirty="0"/>
                <a:t>Protein Motif Damaging</a:t>
              </a:r>
            </a:p>
          </p:txBody>
        </p:sp>
        <p:cxnSp>
          <p:nvCxnSpPr>
            <p:cNvPr id="22" name="Straight Arrow Connector 21"/>
            <p:cNvCxnSpPr/>
            <p:nvPr/>
          </p:nvCxnSpPr>
          <p:spPr>
            <a:xfrm>
              <a:off x="3352907" y="3613175"/>
              <a:ext cx="0"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74106" y="3976638"/>
              <a:ext cx="1250447" cy="738512"/>
            </a:xfrm>
            <a:prstGeom prst="rect">
              <a:avLst/>
            </a:prstGeom>
            <a:solidFill>
              <a:srgbClr val="FF0000"/>
            </a:solidFill>
          </p:spPr>
          <p:txBody>
            <a:bodyPr wrap="none">
              <a:spAutoFit/>
            </a:bodyPr>
            <a:lstStyle/>
            <a:p>
              <a:pPr algn="ctr">
                <a:defRPr/>
              </a:pPr>
              <a:r>
                <a:rPr lang="en-US" sz="1400" b="1" dirty="0"/>
                <a:t>Transcription</a:t>
              </a:r>
            </a:p>
            <a:p>
              <a:pPr algn="ctr">
                <a:defRPr/>
              </a:pPr>
              <a:r>
                <a:rPr lang="en-US" sz="1400" b="1" dirty="0"/>
                <a:t>Factor Binding</a:t>
              </a:r>
            </a:p>
            <a:p>
              <a:pPr algn="ctr">
                <a:defRPr/>
              </a:pPr>
              <a:r>
                <a:rPr lang="en-US" sz="1400" b="1" dirty="0"/>
                <a:t>Disrupting</a:t>
              </a:r>
            </a:p>
          </p:txBody>
        </p:sp>
        <p:cxnSp>
          <p:nvCxnSpPr>
            <p:cNvPr id="25" name="Straight Arrow Connector 24"/>
            <p:cNvCxnSpPr/>
            <p:nvPr/>
          </p:nvCxnSpPr>
          <p:spPr>
            <a:xfrm flipH="1">
              <a:off x="1371642" y="3505247"/>
              <a:ext cx="533417" cy="471391"/>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60992" y="5079723"/>
              <a:ext cx="1068981" cy="738512"/>
            </a:xfrm>
            <a:prstGeom prst="rect">
              <a:avLst/>
            </a:prstGeom>
            <a:solidFill>
              <a:srgbClr val="FF0000"/>
            </a:solidFill>
          </p:spPr>
          <p:txBody>
            <a:bodyPr wrap="none">
              <a:spAutoFit/>
            </a:bodyPr>
            <a:lstStyle/>
            <a:p>
              <a:pPr algn="ctr">
                <a:defRPr/>
              </a:pPr>
              <a:r>
                <a:rPr lang="en-US" sz="1400" b="1" dirty="0"/>
                <a:t>microRNA</a:t>
              </a:r>
            </a:p>
            <a:p>
              <a:pPr algn="ctr">
                <a:defRPr/>
              </a:pPr>
              <a:r>
                <a:rPr lang="en-US" sz="1400" b="1" dirty="0"/>
                <a:t>Binding Site</a:t>
              </a:r>
            </a:p>
            <a:p>
              <a:pPr algn="ctr">
                <a:defRPr/>
              </a:pPr>
              <a:r>
                <a:rPr lang="en-US" sz="1400" b="1" dirty="0"/>
                <a:t>Disrupting</a:t>
              </a:r>
            </a:p>
          </p:txBody>
        </p:sp>
        <p:cxnSp>
          <p:nvCxnSpPr>
            <p:cNvPr id="28" name="Straight Arrow Connector 27"/>
            <p:cNvCxnSpPr/>
            <p:nvPr/>
          </p:nvCxnSpPr>
          <p:spPr>
            <a:xfrm flipH="1">
              <a:off x="6782019" y="3613175"/>
              <a:ext cx="0"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1463720" y="3613175"/>
              <a:ext cx="1441497"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581819" y="5186064"/>
              <a:ext cx="1275456" cy="523112"/>
            </a:xfrm>
            <a:prstGeom prst="rect">
              <a:avLst/>
            </a:prstGeom>
            <a:solidFill>
              <a:srgbClr val="FF0000"/>
            </a:solidFill>
          </p:spPr>
          <p:txBody>
            <a:bodyPr wrap="none">
              <a:spAutoFit/>
            </a:bodyPr>
            <a:lstStyle/>
            <a:p>
              <a:pPr algn="ctr">
                <a:defRPr/>
              </a:pPr>
              <a:r>
                <a:rPr lang="en-US" sz="1400" b="1" dirty="0" err="1"/>
                <a:t>Exonic</a:t>
              </a:r>
              <a:r>
                <a:rPr lang="en-US" sz="1400" b="1" dirty="0"/>
                <a:t> Splicing</a:t>
              </a:r>
            </a:p>
            <a:p>
              <a:pPr algn="ctr">
                <a:defRPr/>
              </a:pPr>
              <a:r>
                <a:rPr lang="en-US" sz="1400" b="1" dirty="0"/>
                <a:t>Enhancer</a:t>
              </a:r>
            </a:p>
          </p:txBody>
        </p:sp>
        <p:cxnSp>
          <p:nvCxnSpPr>
            <p:cNvPr id="33" name="Straight Arrow Connector 32"/>
            <p:cNvCxnSpPr/>
            <p:nvPr/>
          </p:nvCxnSpPr>
          <p:spPr>
            <a:xfrm>
              <a:off x="7209071" y="3613175"/>
              <a:ext cx="949356" cy="1572889"/>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33851" y="5079723"/>
              <a:ext cx="1275456" cy="523112"/>
            </a:xfrm>
            <a:prstGeom prst="rect">
              <a:avLst/>
            </a:prstGeom>
            <a:solidFill>
              <a:srgbClr val="FF0000"/>
            </a:solidFill>
          </p:spPr>
          <p:txBody>
            <a:bodyPr wrap="none">
              <a:spAutoFit/>
            </a:bodyPr>
            <a:lstStyle/>
            <a:p>
              <a:pPr algn="ctr">
                <a:defRPr/>
              </a:pPr>
              <a:r>
                <a:rPr lang="en-US" sz="1400" b="1" dirty="0" err="1"/>
                <a:t>Exonic</a:t>
              </a:r>
              <a:r>
                <a:rPr lang="en-US" sz="1400" b="1" dirty="0"/>
                <a:t> Splicing</a:t>
              </a:r>
            </a:p>
            <a:p>
              <a:pPr algn="ctr">
                <a:defRPr/>
              </a:pPr>
              <a:r>
                <a:rPr lang="en-US" sz="1400" b="1" dirty="0"/>
                <a:t>Silencer</a:t>
              </a:r>
            </a:p>
          </p:txBody>
        </p:sp>
      </p:grpSp>
      <p:sp>
        <p:nvSpPr>
          <p:cNvPr id="2" name="TextBox 1"/>
          <p:cNvSpPr txBox="1"/>
          <p:nvPr/>
        </p:nvSpPr>
        <p:spPr>
          <a:xfrm>
            <a:off x="408149" y="6113317"/>
            <a:ext cx="8504957" cy="461665"/>
          </a:xfrm>
          <a:prstGeom prst="rect">
            <a:avLst/>
          </a:prstGeom>
          <a:noFill/>
        </p:spPr>
        <p:txBody>
          <a:bodyPr wrap="none" rtlCol="0">
            <a:spAutoFit/>
          </a:bodyPr>
          <a:lstStyle/>
          <a:p>
            <a:pPr algn="ctr"/>
            <a:r>
              <a:rPr lang="en-US" sz="1200" dirty="0"/>
              <a:t>(Plumpton and Barnes. “Predictive Functional Analysis of Polymorphisms: An Overview.” in </a:t>
            </a:r>
            <a:r>
              <a:rPr lang="en-US" sz="1200" u="sng" dirty="0"/>
              <a:t>Bioinformatics for Geneticists</a:t>
            </a:r>
            <a:r>
              <a:rPr lang="en-US" sz="1200" dirty="0"/>
              <a:t>. Wiley, 2007</a:t>
            </a:r>
          </a:p>
          <a:p>
            <a:pPr algn="ctr"/>
            <a:r>
              <a:rPr lang="en-US" sz="1200" dirty="0" err="1"/>
              <a:t>Schork</a:t>
            </a:r>
            <a:r>
              <a:rPr lang="en-US" sz="1200" dirty="0"/>
              <a:t>, Torkamani and colleagues: Bioinformatics 2008, 2009; Cancer Research (2009), Nat Gen Rev (2010), Genomics (2011))</a:t>
            </a:r>
          </a:p>
        </p:txBody>
      </p:sp>
      <p:pic>
        <p:nvPicPr>
          <p:cNvPr id="3" name="Picture 2">
            <a:extLst>
              <a:ext uri="{FF2B5EF4-FFF2-40B4-BE49-F238E27FC236}">
                <a16:creationId xmlns:a16="http://schemas.microsoft.com/office/drawing/2014/main" id="{F987AE4A-E34C-4C48-B06F-49BD2402F082}"/>
              </a:ext>
            </a:extLst>
          </p:cNvPr>
          <p:cNvPicPr>
            <a:picLocks noChangeAspect="1"/>
          </p:cNvPicPr>
          <p:nvPr/>
        </p:nvPicPr>
        <p:blipFill>
          <a:blip r:embed="rId4"/>
          <a:stretch>
            <a:fillRect/>
          </a:stretch>
        </p:blipFill>
        <p:spPr>
          <a:xfrm>
            <a:off x="8676334" y="1381426"/>
            <a:ext cx="3195508" cy="2969123"/>
          </a:xfrm>
          <a:prstGeom prst="rect">
            <a:avLst/>
          </a:prstGeom>
          <a:ln>
            <a:solidFill>
              <a:schemeClr val="tx1"/>
            </a:solidFill>
          </a:ln>
        </p:spPr>
      </p:pic>
    </p:spTree>
    <p:extLst>
      <p:ext uri="{BB962C8B-B14F-4D97-AF65-F5344CB8AC3E}">
        <p14:creationId xmlns:p14="http://schemas.microsoft.com/office/powerpoint/2010/main" val="756381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n Men Stick Figure Clip Ar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38663" y="-26050875"/>
            <a:ext cx="4762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4" descr="Man Men Stick Figure Clip Art">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38663" y="-26050875"/>
            <a:ext cx="14287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9" descr="http://0.tqn.com/d/archaeology/1/0/s/6/1/Spreading_homo_sapien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143000"/>
            <a:ext cx="86963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2"/>
          <p:cNvSpPr>
            <a:spLocks noChangeArrowheads="1"/>
          </p:cNvSpPr>
          <p:nvPr/>
        </p:nvSpPr>
        <p:spPr bwMode="auto">
          <a:xfrm>
            <a:off x="5107780" y="1143000"/>
            <a:ext cx="28956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800" dirty="0">
                <a:latin typeface="Calibri" pitchFamily="34" charset="0"/>
                <a:cs typeface="Calibri" pitchFamily="34" charset="0"/>
              </a:rPr>
              <a:t>http://archaeology.about.com/od/stoneage/ss/tishkoff_2.htm</a:t>
            </a:r>
          </a:p>
        </p:txBody>
      </p:sp>
      <p:sp>
        <p:nvSpPr>
          <p:cNvPr id="9222" name="Text Box 2"/>
          <p:cNvSpPr txBox="1">
            <a:spLocks noChangeArrowheads="1"/>
          </p:cNvSpPr>
          <p:nvPr/>
        </p:nvSpPr>
        <p:spPr bwMode="auto">
          <a:xfrm>
            <a:off x="981075" y="175744"/>
            <a:ext cx="102203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algn="ctr" eaLnBrk="1" hangingPunct="1"/>
            <a:r>
              <a:rPr lang="en-US" sz="2400" b="1" dirty="0">
                <a:latin typeface="Arial" pitchFamily="34" charset="0"/>
              </a:rPr>
              <a:t>Frequency of Functionally-Significant Variants Across Populations</a:t>
            </a:r>
          </a:p>
        </p:txBody>
      </p:sp>
      <p:sp>
        <p:nvSpPr>
          <p:cNvPr id="4" name="TextBox 3"/>
          <p:cNvSpPr txBox="1">
            <a:spLocks noChangeArrowheads="1"/>
          </p:cNvSpPr>
          <p:nvPr/>
        </p:nvSpPr>
        <p:spPr bwMode="auto">
          <a:xfrm>
            <a:off x="6061075" y="2992437"/>
            <a:ext cx="735013"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dirty="0"/>
              <a:t>MX=5</a:t>
            </a:r>
          </a:p>
        </p:txBody>
      </p:sp>
      <p:sp>
        <p:nvSpPr>
          <p:cNvPr id="12" name="TextBox 11"/>
          <p:cNvSpPr txBox="1">
            <a:spLocks noChangeArrowheads="1"/>
          </p:cNvSpPr>
          <p:nvPr/>
        </p:nvSpPr>
        <p:spPr bwMode="auto">
          <a:xfrm>
            <a:off x="488949" y="3722687"/>
            <a:ext cx="736600"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YR=9</a:t>
            </a:r>
          </a:p>
        </p:txBody>
      </p:sp>
      <p:sp>
        <p:nvSpPr>
          <p:cNvPr id="13" name="TextBox 12"/>
          <p:cNvSpPr txBox="1">
            <a:spLocks noChangeArrowheads="1"/>
          </p:cNvSpPr>
          <p:nvPr/>
        </p:nvSpPr>
        <p:spPr bwMode="auto">
          <a:xfrm>
            <a:off x="666749" y="2071687"/>
            <a:ext cx="736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CE=9</a:t>
            </a:r>
          </a:p>
        </p:txBody>
      </p:sp>
      <p:sp>
        <p:nvSpPr>
          <p:cNvPr id="14" name="TextBox 13"/>
          <p:cNvSpPr txBox="1">
            <a:spLocks noChangeArrowheads="1"/>
          </p:cNvSpPr>
          <p:nvPr/>
        </p:nvSpPr>
        <p:spPr bwMode="auto">
          <a:xfrm>
            <a:off x="3613149" y="2959101"/>
            <a:ext cx="73660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CH=4</a:t>
            </a:r>
          </a:p>
        </p:txBody>
      </p:sp>
      <p:sp>
        <p:nvSpPr>
          <p:cNvPr id="15" name="TextBox 14"/>
          <p:cNvSpPr txBox="1">
            <a:spLocks noChangeArrowheads="1"/>
          </p:cNvSpPr>
          <p:nvPr/>
        </p:nvSpPr>
        <p:spPr bwMode="auto">
          <a:xfrm>
            <a:off x="4349750" y="2505076"/>
            <a:ext cx="735013"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JP=4</a:t>
            </a:r>
          </a:p>
        </p:txBody>
      </p:sp>
      <p:sp>
        <p:nvSpPr>
          <p:cNvPr id="16" name="TextBox 15"/>
          <p:cNvSpPr txBox="1">
            <a:spLocks noChangeArrowheads="1"/>
          </p:cNvSpPr>
          <p:nvPr/>
        </p:nvSpPr>
        <p:spPr bwMode="auto">
          <a:xfrm>
            <a:off x="1035049" y="2520951"/>
            <a:ext cx="73660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TS=4</a:t>
            </a:r>
          </a:p>
        </p:txBody>
      </p:sp>
      <p:sp>
        <p:nvSpPr>
          <p:cNvPr id="17" name="TextBox 16"/>
          <p:cNvSpPr txBox="1">
            <a:spLocks noChangeArrowheads="1"/>
          </p:cNvSpPr>
          <p:nvPr/>
        </p:nvSpPr>
        <p:spPr bwMode="auto">
          <a:xfrm>
            <a:off x="2876549" y="3328987"/>
            <a:ext cx="736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GI=4</a:t>
            </a:r>
          </a:p>
        </p:txBody>
      </p:sp>
      <p:sp>
        <p:nvSpPr>
          <p:cNvPr id="18" name="TextBox 17"/>
          <p:cNvSpPr txBox="1">
            <a:spLocks noChangeArrowheads="1"/>
          </p:cNvSpPr>
          <p:nvPr/>
        </p:nvSpPr>
        <p:spPr bwMode="auto">
          <a:xfrm>
            <a:off x="1936749" y="3844925"/>
            <a:ext cx="736600"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MK=4</a:t>
            </a:r>
          </a:p>
        </p:txBody>
      </p:sp>
      <p:sp>
        <p:nvSpPr>
          <p:cNvPr id="19" name="TextBox 18"/>
          <p:cNvSpPr txBox="1">
            <a:spLocks noChangeArrowheads="1"/>
          </p:cNvSpPr>
          <p:nvPr/>
        </p:nvSpPr>
        <p:spPr bwMode="auto">
          <a:xfrm>
            <a:off x="1552574" y="3532187"/>
            <a:ext cx="736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LW=4</a:t>
            </a:r>
          </a:p>
        </p:txBody>
      </p:sp>
      <p:sp>
        <p:nvSpPr>
          <p:cNvPr id="20" name="TextBox 19"/>
          <p:cNvSpPr txBox="1">
            <a:spLocks noChangeArrowheads="1"/>
          </p:cNvSpPr>
          <p:nvPr/>
        </p:nvSpPr>
        <p:spPr bwMode="auto">
          <a:xfrm>
            <a:off x="641349" y="3144837"/>
            <a:ext cx="736600"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AS=5</a:t>
            </a:r>
          </a:p>
        </p:txBody>
      </p:sp>
      <p:pic>
        <p:nvPicPr>
          <p:cNvPr id="122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1559" y="2117987"/>
            <a:ext cx="2692531" cy="805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149864" y="3333731"/>
            <a:ext cx="2791312" cy="1328569"/>
          </a:xfrm>
          <a:prstGeom prst="rect">
            <a:avLst/>
          </a:prstGeom>
          <a:solidFill>
            <a:schemeClr val="bg1"/>
          </a:solidFill>
        </p:spPr>
        <p:txBody>
          <a:bodyPr wrap="square" rtlCol="0">
            <a:spAutoFit/>
          </a:bodyPr>
          <a:lstStyle/>
          <a:p>
            <a:pPr marL="285750" indent="-285750" algn="just">
              <a:buFont typeface="Arial" pitchFamily="34" charset="0"/>
              <a:buChar char="•"/>
            </a:pPr>
            <a:r>
              <a:rPr lang="en-US" sz="1200" dirty="0"/>
              <a:t>We compared the number of type of DNA sequence variants between individuals from different ethnic groups</a:t>
            </a:r>
          </a:p>
          <a:p>
            <a:pPr algn="just">
              <a:lnSpc>
                <a:spcPts val="1000"/>
              </a:lnSpc>
            </a:pPr>
            <a:endParaRPr lang="en-US" sz="1200" dirty="0"/>
          </a:p>
          <a:p>
            <a:pPr marL="285750" indent="-285750" algn="just">
              <a:buFont typeface="Arial" pitchFamily="34" charset="0"/>
              <a:buChar char="•"/>
            </a:pPr>
            <a:r>
              <a:rPr lang="en-US" sz="1200" dirty="0"/>
              <a:t>Implications for comparing and contrasting individual genomes</a:t>
            </a:r>
          </a:p>
        </p:txBody>
      </p:sp>
    </p:spTree>
    <p:extLst>
      <p:ext uri="{BB962C8B-B14F-4D97-AF65-F5344CB8AC3E}">
        <p14:creationId xmlns:p14="http://schemas.microsoft.com/office/powerpoint/2010/main" val="59249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60" name="Object 60"/>
          <p:cNvGraphicFramePr>
            <a:graphicFrameLocks noGrp="1" noChangeAspect="1"/>
          </p:cNvGraphicFramePr>
          <p:nvPr>
            <p:ph sz="quarter" idx="2"/>
            <p:extLst>
              <p:ext uri="{D42A27DB-BD31-4B8C-83A1-F6EECF244321}">
                <p14:modId xmlns:p14="http://schemas.microsoft.com/office/powerpoint/2010/main" val="998142614"/>
              </p:ext>
            </p:extLst>
          </p:nvPr>
        </p:nvGraphicFramePr>
        <p:xfrm>
          <a:off x="457200" y="4791909"/>
          <a:ext cx="6351654" cy="1624965"/>
        </p:xfrm>
        <a:graphic>
          <a:graphicData uri="http://schemas.openxmlformats.org/presentationml/2006/ole">
            <mc:AlternateContent xmlns:mc="http://schemas.openxmlformats.org/markup-compatibility/2006">
              <mc:Choice xmlns:v="urn:schemas-microsoft-com:vml" Requires="v">
                <p:oleObj spid="_x0000_s2244" name="Photo Editor Photo" r:id="rId3" imgW="11133333" imgH="2847619" progId="">
                  <p:embed/>
                </p:oleObj>
              </mc:Choice>
              <mc:Fallback>
                <p:oleObj name="Photo Editor Photo" r:id="rId3" imgW="11133333" imgH="2847619"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791909"/>
                        <a:ext cx="6351654" cy="1624965"/>
                      </a:xfrm>
                      <a:prstGeom prst="rect">
                        <a:avLst/>
                      </a:prstGeom>
                      <a:noFill/>
                      <a:ln>
                        <a:noFill/>
                      </a:ln>
                      <a:effectLst/>
                    </p:spPr>
                  </p:pic>
                </p:oleObj>
              </mc:Fallback>
            </mc:AlternateContent>
          </a:graphicData>
        </a:graphic>
      </p:graphicFrame>
      <p:sp>
        <p:nvSpPr>
          <p:cNvPr id="179267" name="Text Box 7"/>
          <p:cNvSpPr txBox="1">
            <a:spLocks noChangeArrowheads="1"/>
          </p:cNvSpPr>
          <p:nvPr/>
        </p:nvSpPr>
        <p:spPr bwMode="auto">
          <a:xfrm>
            <a:off x="419100" y="228600"/>
            <a:ext cx="11353800" cy="523220"/>
          </a:xfrm>
          <a:prstGeom prst="rect">
            <a:avLst/>
          </a:prstGeom>
          <a:noFill/>
          <a:ln w="9525">
            <a:noFill/>
            <a:miter lim="800000"/>
            <a:headEnd/>
            <a:tailEnd/>
          </a:ln>
        </p:spPr>
        <p:txBody>
          <a:bodyPr wrap="square">
            <a:prstTxWarp prst="textNoShape">
              <a:avLst/>
            </a:prstTxWarp>
            <a:spAutoFit/>
          </a:bodyPr>
          <a:lstStyle/>
          <a:p>
            <a:pPr algn="ctr"/>
            <a:r>
              <a:rPr lang="en-US" sz="2800" b="1" dirty="0"/>
              <a:t>Previous Views on Global Human Genetic Variation and </a:t>
            </a:r>
            <a:r>
              <a:rPr lang="en-US" sz="2800" b="1" dirty="0" err="1"/>
              <a:t>Lewontin’s</a:t>
            </a:r>
            <a:r>
              <a:rPr lang="en-US" sz="2800" b="1" dirty="0"/>
              <a:t> Study</a:t>
            </a:r>
          </a:p>
        </p:txBody>
      </p:sp>
      <p:sp>
        <p:nvSpPr>
          <p:cNvPr id="2" name="Slide Number Placeholder 1"/>
          <p:cNvSpPr>
            <a:spLocks noGrp="1"/>
          </p:cNvSpPr>
          <p:nvPr>
            <p:ph type="sldNum" sz="quarter" idx="12"/>
          </p:nvPr>
        </p:nvSpPr>
        <p:spPr/>
        <p:txBody>
          <a:bodyPr/>
          <a:lstStyle/>
          <a:p>
            <a:pPr>
              <a:defRPr/>
            </a:pPr>
            <a:fld id="{39A9441C-A09A-4422-9030-1E524ECE9949}" type="slidenum">
              <a:rPr lang="en-US" smtClean="0"/>
              <a:pPr>
                <a:defRPr/>
              </a:pPr>
              <a:t>3</a:t>
            </a:fld>
            <a:endParaRPr lang="en-US"/>
          </a:p>
        </p:txBody>
      </p: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1228398"/>
            <a:ext cx="1233989" cy="1842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1262085"/>
            <a:ext cx="1218475" cy="1808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a:extLst>
              <a:ext uri="{FF2B5EF4-FFF2-40B4-BE49-F238E27FC236}">
                <a16:creationId xmlns:a16="http://schemas.microsoft.com/office/drawing/2014/main" id="{1EF193B8-6E5B-6C45-9A08-EE36D9D219E6}"/>
              </a:ext>
            </a:extLst>
          </p:cNvPr>
          <p:cNvPicPr>
            <a:picLocks noChangeAspect="1"/>
          </p:cNvPicPr>
          <p:nvPr/>
        </p:nvPicPr>
        <p:blipFill>
          <a:blip r:embed="rId7"/>
          <a:stretch>
            <a:fillRect/>
          </a:stretch>
        </p:blipFill>
        <p:spPr>
          <a:xfrm>
            <a:off x="1931227" y="3208877"/>
            <a:ext cx="3403600" cy="1039080"/>
          </a:xfrm>
          <a:prstGeom prst="rect">
            <a:avLst/>
          </a:prstGeom>
        </p:spPr>
      </p:pic>
      <p:pic>
        <p:nvPicPr>
          <p:cNvPr id="17" name="Picture 16">
            <a:extLst>
              <a:ext uri="{FF2B5EF4-FFF2-40B4-BE49-F238E27FC236}">
                <a16:creationId xmlns:a16="http://schemas.microsoft.com/office/drawing/2014/main" id="{6837D6E9-7FB0-BC40-B621-988495A57646}"/>
              </a:ext>
            </a:extLst>
          </p:cNvPr>
          <p:cNvPicPr>
            <a:picLocks noChangeAspect="1"/>
          </p:cNvPicPr>
          <p:nvPr/>
        </p:nvPicPr>
        <p:blipFill>
          <a:blip r:embed="rId8"/>
          <a:stretch>
            <a:fillRect/>
          </a:stretch>
        </p:blipFill>
        <p:spPr>
          <a:xfrm>
            <a:off x="7543800" y="910639"/>
            <a:ext cx="4026335" cy="5635555"/>
          </a:xfrm>
          <a:prstGeom prst="rect">
            <a:avLst/>
          </a:prstGeom>
          <a:ln>
            <a:solidFill>
              <a:schemeClr val="tx1"/>
            </a:solidFill>
          </a:ln>
        </p:spPr>
      </p:pic>
      <p:sp>
        <p:nvSpPr>
          <p:cNvPr id="20" name="Rectangle 19">
            <a:extLst>
              <a:ext uri="{FF2B5EF4-FFF2-40B4-BE49-F238E27FC236}">
                <a16:creationId xmlns:a16="http://schemas.microsoft.com/office/drawing/2014/main" id="{45335818-C980-824F-980F-F4B2255F4DCA}"/>
              </a:ext>
            </a:extLst>
          </p:cNvPr>
          <p:cNvSpPr/>
          <p:nvPr/>
        </p:nvSpPr>
        <p:spPr>
          <a:xfrm>
            <a:off x="7543800" y="1524000"/>
            <a:ext cx="4026335"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BE787C-3365-F344-A9C7-A255112380B0}"/>
              </a:ext>
            </a:extLst>
          </p:cNvPr>
          <p:cNvSpPr/>
          <p:nvPr/>
        </p:nvSpPr>
        <p:spPr>
          <a:xfrm>
            <a:off x="10260774" y="3034316"/>
            <a:ext cx="1309362" cy="13852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0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374927" y="162963"/>
            <a:ext cx="11433329" cy="523220"/>
          </a:xfrm>
          <a:prstGeom prst="rect">
            <a:avLst/>
          </a:prstGeom>
          <a:noFill/>
          <a:ln w="9525">
            <a:noFill/>
            <a:miter lim="800000"/>
            <a:headEnd/>
            <a:tailEnd/>
          </a:ln>
        </p:spPr>
        <p:txBody>
          <a:bodyPr wrap="square">
            <a:spAutoFit/>
          </a:bodyPr>
          <a:lstStyle/>
          <a:p>
            <a:pPr algn="ctr"/>
            <a:r>
              <a:rPr lang="en-US" sz="2800" b="1" dirty="0">
                <a:latin typeface="+mj-lt"/>
                <a:cs typeface="Arial" pitchFamily="34" charset="0"/>
              </a:rPr>
              <a:t>Regression Analyses Comparing Frequencies of All Functional Variant Types</a:t>
            </a:r>
          </a:p>
        </p:txBody>
      </p:sp>
      <p:sp>
        <p:nvSpPr>
          <p:cNvPr id="17" name="Rectangle 16"/>
          <p:cNvSpPr/>
          <p:nvPr/>
        </p:nvSpPr>
        <p:spPr>
          <a:xfrm>
            <a:off x="754554" y="6322736"/>
            <a:ext cx="10674074" cy="338554"/>
          </a:xfrm>
          <a:prstGeom prst="rect">
            <a:avLst/>
          </a:prstGeom>
        </p:spPr>
        <p:txBody>
          <a:bodyPr wrap="square">
            <a:spAutoFit/>
          </a:bodyPr>
          <a:lstStyle/>
          <a:p>
            <a:pPr algn="just"/>
            <a:r>
              <a:rPr lang="en-US" sz="1600" dirty="0"/>
              <a:t>More variation in all functional elements in African genomes + More homozygous functional variation in non-African genomes</a:t>
            </a:r>
          </a:p>
        </p:txBody>
      </p:sp>
      <p:graphicFrame>
        <p:nvGraphicFramePr>
          <p:cNvPr id="2" name="Object 1"/>
          <p:cNvGraphicFramePr>
            <a:graphicFrameLocks noChangeAspect="1"/>
          </p:cNvGraphicFramePr>
          <p:nvPr>
            <p:extLst>
              <p:ext uri="{D42A27DB-BD31-4B8C-83A1-F6EECF244321}">
                <p14:modId xmlns:p14="http://schemas.microsoft.com/office/powerpoint/2010/main" val="2282980873"/>
              </p:ext>
            </p:extLst>
          </p:nvPr>
        </p:nvGraphicFramePr>
        <p:xfrm>
          <a:off x="391960" y="1403866"/>
          <a:ext cx="11433329" cy="4201187"/>
        </p:xfrm>
        <a:graphic>
          <a:graphicData uri="http://schemas.openxmlformats.org/presentationml/2006/ole">
            <mc:AlternateContent xmlns:mc="http://schemas.openxmlformats.org/markup-compatibility/2006">
              <mc:Choice xmlns:v="urn:schemas-microsoft-com:vml" Requires="v">
                <p:oleObj spid="_x0000_s20624" name="Worksheet" r:id="rId4" imgW="10576461" imgH="4030992" progId="Excel.Sheet.12">
                  <p:embed/>
                </p:oleObj>
              </mc:Choice>
              <mc:Fallback>
                <p:oleObj name="Worksheet" r:id="rId4" imgW="10576461" imgH="4030992" progId="Excel.Shee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60" y="1403866"/>
                        <a:ext cx="11433329" cy="4201187"/>
                      </a:xfrm>
                      <a:prstGeom prst="rect">
                        <a:avLst/>
                      </a:prstGeom>
                      <a:noFill/>
                    </p:spPr>
                  </p:pic>
                </p:oleObj>
              </mc:Fallback>
            </mc:AlternateContent>
          </a:graphicData>
        </a:graphic>
      </p:graphicFrame>
      <p:sp>
        <p:nvSpPr>
          <p:cNvPr id="3" name="Rectangle 2"/>
          <p:cNvSpPr/>
          <p:nvPr/>
        </p:nvSpPr>
        <p:spPr>
          <a:xfrm>
            <a:off x="6248400" y="1403866"/>
            <a:ext cx="4876800" cy="4201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477000" y="5605053"/>
            <a:ext cx="4572000" cy="523220"/>
          </a:xfrm>
          <a:prstGeom prst="rect">
            <a:avLst/>
          </a:prstGeom>
          <a:noFill/>
        </p:spPr>
        <p:txBody>
          <a:bodyPr wrap="square" rtlCol="0">
            <a:spAutoFit/>
          </a:bodyPr>
          <a:lstStyle/>
          <a:p>
            <a:pPr algn="ctr"/>
            <a:r>
              <a:rPr lang="en-US" sz="1400" dirty="0">
                <a:solidFill>
                  <a:srgbClr val="FF0000"/>
                </a:solidFill>
              </a:rPr>
              <a:t>Non-Africans differ from Africans in variant frequencies across virtually ALL functional variant categories </a:t>
            </a:r>
          </a:p>
        </p:txBody>
      </p:sp>
      <p:sp>
        <p:nvSpPr>
          <p:cNvPr id="6" name="TextBox 5"/>
          <p:cNvSpPr txBox="1"/>
          <p:nvPr/>
        </p:nvSpPr>
        <p:spPr>
          <a:xfrm>
            <a:off x="1740987" y="1038030"/>
            <a:ext cx="8735276" cy="369332"/>
          </a:xfrm>
          <a:prstGeom prst="rect">
            <a:avLst/>
          </a:prstGeom>
          <a:noFill/>
        </p:spPr>
        <p:txBody>
          <a:bodyPr wrap="none" rtlCol="0">
            <a:spAutoFit/>
          </a:bodyPr>
          <a:lstStyle/>
          <a:p>
            <a:r>
              <a:rPr lang="en-US" dirty="0"/>
              <a:t>Rate of Variant Type Per Genome: Negative Coefficient = Lower Rate; Positive = Higher Rate</a:t>
            </a:r>
          </a:p>
        </p:txBody>
      </p:sp>
    </p:spTree>
    <p:extLst>
      <p:ext uri="{BB962C8B-B14F-4D97-AF65-F5344CB8AC3E}">
        <p14:creationId xmlns:p14="http://schemas.microsoft.com/office/powerpoint/2010/main" val="12799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647700" y="194274"/>
            <a:ext cx="10896600" cy="523220"/>
          </a:xfrm>
          <a:prstGeom prst="rect">
            <a:avLst/>
          </a:prstGeom>
          <a:noFill/>
          <a:ln w="9525">
            <a:noFill/>
            <a:miter lim="800000"/>
            <a:headEnd/>
            <a:tailEnd/>
          </a:ln>
        </p:spPr>
        <p:txBody>
          <a:bodyPr wrap="square">
            <a:spAutoFit/>
          </a:bodyPr>
          <a:lstStyle/>
          <a:p>
            <a:pPr>
              <a:defRPr/>
            </a:pPr>
            <a:r>
              <a:rPr lang="en-US" sz="2800" b="1" dirty="0">
                <a:solidFill>
                  <a:prstClr val="black"/>
                </a:solidFill>
                <a:latin typeface="Calibri"/>
              </a:rPr>
              <a:t> How Often Can One be Misled Using the Wrong Reference Data Set?</a:t>
            </a:r>
            <a:endParaRPr lang="en-US" sz="2400" b="1" dirty="0">
              <a:solidFill>
                <a:prstClr val="black"/>
              </a:solidFill>
              <a:latin typeface="Calibri"/>
            </a:endParaRPr>
          </a:p>
        </p:txBody>
      </p:sp>
      <p:pic>
        <p:nvPicPr>
          <p:cNvPr id="14339" name="Picture 3" descr="C:\Nik's Stuff\Papers\Schork CGI WGS Annotations 2011\Novel Variant Plots\EURvsrest-polyph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2006596"/>
            <a:ext cx="4633913"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572" name="Picture 4" descr="C:\Nik's Stuff\Papers\Schork CGI WGS Annotations 2011\Novel Variant Plots\AFRvsrest-polyph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006596"/>
            <a:ext cx="4633912"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71538" y="5888620"/>
            <a:ext cx="8670155" cy="646331"/>
          </a:xfrm>
          <a:prstGeom prst="rect">
            <a:avLst/>
          </a:prstGeom>
          <a:noFill/>
        </p:spPr>
        <p:txBody>
          <a:bodyPr wrap="square">
            <a:spAutoFit/>
          </a:bodyPr>
          <a:lstStyle/>
          <a:p>
            <a:pPr marL="285750" indent="-285750">
              <a:buFont typeface="Arial" pitchFamily="34" charset="0"/>
              <a:buChar char="•"/>
              <a:defRPr/>
            </a:pPr>
            <a:r>
              <a:rPr lang="en-US" dirty="0">
                <a:solidFill>
                  <a:prstClr val="black"/>
                </a:solidFill>
                <a:latin typeface="Calibri"/>
              </a:rPr>
              <a:t>Determining the novelty of a variant requires ancestry-appropriate reference genomes…</a:t>
            </a:r>
          </a:p>
          <a:p>
            <a:pPr marL="285750" indent="-285750">
              <a:buFont typeface="Arial" pitchFamily="34" charset="0"/>
              <a:buChar char="•"/>
              <a:defRPr/>
            </a:pPr>
            <a:r>
              <a:rPr lang="en-US" dirty="0">
                <a:solidFill>
                  <a:prstClr val="black"/>
                </a:solidFill>
                <a:latin typeface="Calibri"/>
              </a:rPr>
              <a:t>This has implications for clinical studies searching for variants for idiopathic conditions</a:t>
            </a:r>
          </a:p>
        </p:txBody>
      </p:sp>
      <p:sp>
        <p:nvSpPr>
          <p:cNvPr id="3" name="TextBox 2"/>
          <p:cNvSpPr txBox="1"/>
          <p:nvPr/>
        </p:nvSpPr>
        <p:spPr>
          <a:xfrm>
            <a:off x="371538" y="953279"/>
            <a:ext cx="8779583" cy="646331"/>
          </a:xfrm>
          <a:prstGeom prst="rect">
            <a:avLst/>
          </a:prstGeom>
          <a:noFill/>
        </p:spPr>
        <p:txBody>
          <a:bodyPr wrap="none" rtlCol="0">
            <a:spAutoFit/>
          </a:bodyPr>
          <a:lstStyle/>
          <a:p>
            <a:pPr marL="285750" indent="-285750">
              <a:buFont typeface="Arial" pitchFamily="34" charset="0"/>
              <a:buChar char="•"/>
            </a:pPr>
            <a:r>
              <a:rPr lang="en-US" dirty="0">
                <a:solidFill>
                  <a:prstClr val="black"/>
                </a:solidFill>
                <a:latin typeface="Calibri"/>
              </a:rPr>
              <a:t>We ‘implanted’ known disease causative variants with Polyphen2 score &gt; 0.8 in genomes</a:t>
            </a:r>
          </a:p>
          <a:p>
            <a:pPr marL="285750" indent="-285750">
              <a:buFont typeface="Arial" pitchFamily="34" charset="0"/>
              <a:buChar char="•"/>
            </a:pPr>
            <a:r>
              <a:rPr lang="en-US" dirty="0">
                <a:solidFill>
                  <a:prstClr val="black"/>
                </a:solidFill>
                <a:latin typeface="Calibri"/>
              </a:rPr>
              <a:t>Determined the observed number of novel functional variants with different reference</a:t>
            </a:r>
          </a:p>
        </p:txBody>
      </p:sp>
      <p:pic>
        <p:nvPicPr>
          <p:cNvPr id="7" name="Picture 6">
            <a:extLst>
              <a:ext uri="{FF2B5EF4-FFF2-40B4-BE49-F238E27FC236}">
                <a16:creationId xmlns:a16="http://schemas.microsoft.com/office/drawing/2014/main" id="{FA0162F3-5B78-6047-9CCF-B71A2CD45E76}"/>
              </a:ext>
            </a:extLst>
          </p:cNvPr>
          <p:cNvPicPr>
            <a:picLocks noChangeAspect="1"/>
          </p:cNvPicPr>
          <p:nvPr/>
        </p:nvPicPr>
        <p:blipFill>
          <a:blip r:embed="rId5"/>
          <a:stretch>
            <a:fillRect/>
          </a:stretch>
        </p:blipFill>
        <p:spPr>
          <a:xfrm>
            <a:off x="9208361" y="1750998"/>
            <a:ext cx="2696301" cy="3986234"/>
          </a:xfrm>
          <a:prstGeom prst="rect">
            <a:avLst/>
          </a:prstGeom>
          <a:ln>
            <a:solidFill>
              <a:schemeClr val="tx1"/>
            </a:solidFill>
          </a:ln>
        </p:spPr>
      </p:pic>
    </p:spTree>
    <p:extLst>
      <p:ext uri="{BB962C8B-B14F-4D97-AF65-F5344CB8AC3E}">
        <p14:creationId xmlns:p14="http://schemas.microsoft.com/office/powerpoint/2010/main" val="3842089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75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2"/>
          <p:cNvSpPr txBox="1">
            <a:spLocks noChangeArrowheads="1"/>
          </p:cNvSpPr>
          <p:nvPr/>
        </p:nvSpPr>
        <p:spPr bwMode="auto">
          <a:xfrm>
            <a:off x="463917" y="217738"/>
            <a:ext cx="11264174" cy="553998"/>
          </a:xfrm>
          <a:prstGeom prst="rect">
            <a:avLst/>
          </a:prstGeom>
          <a:noFill/>
          <a:ln w="9525">
            <a:noFill/>
            <a:miter lim="800000"/>
            <a:headEnd/>
            <a:tailEnd/>
          </a:ln>
        </p:spPr>
        <p:txBody>
          <a:bodyPr wrap="none">
            <a:spAutoFit/>
          </a:bodyPr>
          <a:lstStyle/>
          <a:p>
            <a:pPr algn="ctr"/>
            <a:r>
              <a:rPr lang="en-US" sz="3000" b="1" dirty="0"/>
              <a:t>Population-Level Genetic Differences Leads to Phenotypic Differences</a:t>
            </a:r>
          </a:p>
        </p:txBody>
      </p:sp>
      <p:pic>
        <p:nvPicPr>
          <p:cNvPr id="355330" name="Picture 2"/>
          <p:cNvPicPr>
            <a:picLocks noChangeAspect="1" noChangeArrowheads="1"/>
          </p:cNvPicPr>
          <p:nvPr/>
        </p:nvPicPr>
        <p:blipFill>
          <a:blip r:embed="rId2" cstate="print"/>
          <a:srcRect/>
          <a:stretch>
            <a:fillRect/>
          </a:stretch>
        </p:blipFill>
        <p:spPr bwMode="auto">
          <a:xfrm>
            <a:off x="1045154" y="1066800"/>
            <a:ext cx="2796110" cy="3581400"/>
          </a:xfrm>
          <a:prstGeom prst="rect">
            <a:avLst/>
          </a:prstGeom>
          <a:noFill/>
          <a:ln w="9525">
            <a:noFill/>
            <a:miter lim="800000"/>
            <a:headEnd/>
            <a:tailEnd/>
          </a:ln>
        </p:spPr>
      </p:pic>
      <p:pic>
        <p:nvPicPr>
          <p:cNvPr id="355331" name="Picture 3" descr="C:\Nik's Stuff\Talks\UCI Imaging Genetics Talk 011711\FacialVariation.jpg"/>
          <p:cNvPicPr>
            <a:picLocks noChangeAspect="1" noChangeArrowheads="1"/>
          </p:cNvPicPr>
          <p:nvPr/>
        </p:nvPicPr>
        <p:blipFill>
          <a:blip r:embed="rId3" cstate="print"/>
          <a:srcRect/>
          <a:stretch>
            <a:fillRect/>
          </a:stretch>
        </p:blipFill>
        <p:spPr bwMode="auto">
          <a:xfrm>
            <a:off x="4572000" y="1392884"/>
            <a:ext cx="6927483" cy="4263067"/>
          </a:xfrm>
          <a:prstGeom prst="rect">
            <a:avLst/>
          </a:prstGeom>
          <a:noFill/>
        </p:spPr>
      </p:pic>
      <p:sp>
        <p:nvSpPr>
          <p:cNvPr id="27" name="TextBox 26"/>
          <p:cNvSpPr txBox="1"/>
          <p:nvPr/>
        </p:nvSpPr>
        <p:spPr>
          <a:xfrm>
            <a:off x="6206941" y="5734083"/>
            <a:ext cx="3657600" cy="369332"/>
          </a:xfrm>
          <a:prstGeom prst="rect">
            <a:avLst/>
          </a:prstGeom>
          <a:noFill/>
        </p:spPr>
        <p:txBody>
          <a:bodyPr wrap="square" rtlCol="0">
            <a:spAutoFit/>
          </a:bodyPr>
          <a:lstStyle/>
          <a:p>
            <a:r>
              <a:rPr lang="en-US" dirty="0"/>
              <a:t>Craniofacial Variation/Differentiation</a:t>
            </a:r>
          </a:p>
        </p:txBody>
      </p:sp>
      <p:pic>
        <p:nvPicPr>
          <p:cNvPr id="28" name="Picture 3"/>
          <p:cNvPicPr>
            <a:picLocks noChangeAspect="1" noChangeArrowheads="1"/>
          </p:cNvPicPr>
          <p:nvPr/>
        </p:nvPicPr>
        <p:blipFill>
          <a:blip r:embed="rId4" cstate="print"/>
          <a:srcRect/>
          <a:stretch>
            <a:fillRect/>
          </a:stretch>
        </p:blipFill>
        <p:spPr bwMode="auto">
          <a:xfrm>
            <a:off x="661141" y="4861127"/>
            <a:ext cx="3564136" cy="1597716"/>
          </a:xfrm>
          <a:prstGeom prst="rect">
            <a:avLst/>
          </a:prstGeom>
          <a:noFill/>
          <a:ln w="12700">
            <a:noFill/>
            <a:miter lim="800000"/>
            <a:headEnd/>
            <a:tailEnd/>
          </a:ln>
        </p:spPr>
      </p:pic>
      <p:sp>
        <p:nvSpPr>
          <p:cNvPr id="29" name="Rectangle 4"/>
          <p:cNvSpPr>
            <a:spLocks/>
          </p:cNvSpPr>
          <p:nvPr/>
        </p:nvSpPr>
        <p:spPr bwMode="auto">
          <a:xfrm>
            <a:off x="2024109" y="6568096"/>
            <a:ext cx="838200" cy="152400"/>
          </a:xfrm>
          <a:prstGeom prst="rect">
            <a:avLst/>
          </a:prstGeom>
          <a:noFill/>
          <a:ln w="12700">
            <a:noFill/>
            <a:miter lim="800000"/>
            <a:headEnd/>
            <a:tailEnd/>
          </a:ln>
        </p:spPr>
        <p:txBody>
          <a:bodyPr lIns="0" tIns="0" rIns="0" bIns="0" anchor="ctr"/>
          <a:lstStyle/>
          <a:p>
            <a:pPr algn="r"/>
            <a:r>
              <a:rPr lang="en-US" sz="1000" dirty="0" err="1">
                <a:sym typeface="Lucida Grande" charset="0"/>
              </a:rPr>
              <a:t>Cavelaars</a:t>
            </a:r>
            <a:r>
              <a:rPr lang="en-US" sz="1000" dirty="0">
                <a:sym typeface="Lucida Grande" charset="0"/>
              </a:rPr>
              <a:t> 2000</a:t>
            </a:r>
          </a:p>
        </p:txBody>
      </p:sp>
    </p:spTree>
    <p:extLst>
      <p:ext uri="{BB962C8B-B14F-4D97-AF65-F5344CB8AC3E}">
        <p14:creationId xmlns:p14="http://schemas.microsoft.com/office/powerpoint/2010/main" val="150531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5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449" y="3276600"/>
            <a:ext cx="7162800" cy="332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874" y="180975"/>
            <a:ext cx="4143375"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7313" y="2895600"/>
            <a:ext cx="326707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3" name="Line 5"/>
          <p:cNvSpPr>
            <a:spLocks noChangeShapeType="1"/>
          </p:cNvSpPr>
          <p:nvPr/>
        </p:nvSpPr>
        <p:spPr bwMode="auto">
          <a:xfrm flipH="1">
            <a:off x="4407049" y="2895600"/>
            <a:ext cx="27432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4" name="Line 6"/>
          <p:cNvSpPr>
            <a:spLocks noChangeShapeType="1"/>
          </p:cNvSpPr>
          <p:nvPr/>
        </p:nvSpPr>
        <p:spPr bwMode="auto">
          <a:xfrm flipH="1">
            <a:off x="6388249" y="2895600"/>
            <a:ext cx="76200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5" name="Line 7"/>
          <p:cNvSpPr>
            <a:spLocks noChangeShapeType="1"/>
          </p:cNvSpPr>
          <p:nvPr/>
        </p:nvSpPr>
        <p:spPr bwMode="auto">
          <a:xfrm flipH="1">
            <a:off x="3645049" y="2895600"/>
            <a:ext cx="35052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6" name="Line 8"/>
          <p:cNvSpPr>
            <a:spLocks noChangeShapeType="1"/>
          </p:cNvSpPr>
          <p:nvPr/>
        </p:nvSpPr>
        <p:spPr bwMode="auto">
          <a:xfrm>
            <a:off x="7150249" y="2895600"/>
            <a:ext cx="457200" cy="2590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7" name="Text Box 9"/>
          <p:cNvSpPr txBox="1">
            <a:spLocks noChangeArrowheads="1"/>
          </p:cNvSpPr>
          <p:nvPr/>
        </p:nvSpPr>
        <p:spPr bwMode="auto">
          <a:xfrm>
            <a:off x="6312049" y="2362200"/>
            <a:ext cx="2406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Example high frequency populations</a:t>
            </a:r>
          </a:p>
        </p:txBody>
      </p:sp>
      <p:sp>
        <p:nvSpPr>
          <p:cNvPr id="99338" name="Text Box 10"/>
          <p:cNvSpPr txBox="1">
            <a:spLocks noChangeArrowheads="1"/>
          </p:cNvSpPr>
          <p:nvPr/>
        </p:nvSpPr>
        <p:spPr bwMode="auto">
          <a:xfrm>
            <a:off x="-12551" y="2286000"/>
            <a:ext cx="24066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Example low frequency populations</a:t>
            </a:r>
          </a:p>
        </p:txBody>
      </p:sp>
      <p:sp>
        <p:nvSpPr>
          <p:cNvPr id="99339" name="Line 11"/>
          <p:cNvSpPr>
            <a:spLocks noChangeShapeType="1"/>
          </p:cNvSpPr>
          <p:nvPr/>
        </p:nvSpPr>
        <p:spPr bwMode="auto">
          <a:xfrm>
            <a:off x="1054249" y="2819400"/>
            <a:ext cx="1524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40" name="Line 12"/>
          <p:cNvSpPr>
            <a:spLocks noChangeShapeType="1"/>
          </p:cNvSpPr>
          <p:nvPr/>
        </p:nvSpPr>
        <p:spPr bwMode="auto">
          <a:xfrm>
            <a:off x="1054249" y="2819400"/>
            <a:ext cx="762000" cy="2895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41" name="Line 13"/>
          <p:cNvSpPr>
            <a:spLocks noChangeShapeType="1"/>
          </p:cNvSpPr>
          <p:nvPr/>
        </p:nvSpPr>
        <p:spPr bwMode="auto">
          <a:xfrm>
            <a:off x="1054249" y="2819400"/>
            <a:ext cx="838200" cy="2438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 name="Picture 1">
            <a:extLst>
              <a:ext uri="{FF2B5EF4-FFF2-40B4-BE49-F238E27FC236}">
                <a16:creationId xmlns:a16="http://schemas.microsoft.com/office/drawing/2014/main" id="{1933234B-A2AA-614E-AA6A-0B1C900763D3}"/>
              </a:ext>
            </a:extLst>
          </p:cNvPr>
          <p:cNvPicPr>
            <a:picLocks noChangeAspect="1"/>
          </p:cNvPicPr>
          <p:nvPr/>
        </p:nvPicPr>
        <p:blipFill>
          <a:blip r:embed="rId5"/>
          <a:stretch>
            <a:fillRect/>
          </a:stretch>
        </p:blipFill>
        <p:spPr>
          <a:xfrm>
            <a:off x="8856813" y="609600"/>
            <a:ext cx="2927350" cy="5896620"/>
          </a:xfrm>
          <a:prstGeom prst="rect">
            <a:avLst/>
          </a:prstGeom>
        </p:spPr>
      </p:pic>
      <p:pic>
        <p:nvPicPr>
          <p:cNvPr id="3" name="Picture 2">
            <a:extLst>
              <a:ext uri="{FF2B5EF4-FFF2-40B4-BE49-F238E27FC236}">
                <a16:creationId xmlns:a16="http://schemas.microsoft.com/office/drawing/2014/main" id="{CE76D9ED-B1EB-1640-861F-70381ED5B258}"/>
              </a:ext>
            </a:extLst>
          </p:cNvPr>
          <p:cNvPicPr>
            <a:picLocks noChangeAspect="1"/>
          </p:cNvPicPr>
          <p:nvPr/>
        </p:nvPicPr>
        <p:blipFill>
          <a:blip r:embed="rId6"/>
          <a:stretch>
            <a:fillRect/>
          </a:stretch>
        </p:blipFill>
        <p:spPr>
          <a:xfrm>
            <a:off x="9279014" y="273898"/>
            <a:ext cx="2082948" cy="214204"/>
          </a:xfrm>
          <a:prstGeom prst="rect">
            <a:avLst/>
          </a:prstGeom>
        </p:spPr>
      </p:pic>
    </p:spTree>
    <p:extLst>
      <p:ext uri="{BB962C8B-B14F-4D97-AF65-F5344CB8AC3E}">
        <p14:creationId xmlns:p14="http://schemas.microsoft.com/office/powerpoint/2010/main" val="1765406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3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3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3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3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3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3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3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3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3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animBg="1"/>
      <p:bldP spid="99334" grpId="0" animBg="1"/>
      <p:bldP spid="99335" grpId="0" animBg="1"/>
      <p:bldP spid="99336" grpId="0" animBg="1"/>
      <p:bldP spid="99337" grpId="0"/>
      <p:bldP spid="99338" grpId="0"/>
      <p:bldP spid="99339" grpId="0" animBg="1"/>
      <p:bldP spid="99340" grpId="0" animBg="1"/>
      <p:bldP spid="993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8" name="Picture 4"/>
          <p:cNvPicPr>
            <a:picLocks noChangeAspect="1" noChangeArrowheads="1"/>
          </p:cNvPicPr>
          <p:nvPr/>
        </p:nvPicPr>
        <p:blipFill>
          <a:blip r:embed="rId2" cstate="print"/>
          <a:srcRect/>
          <a:stretch>
            <a:fillRect/>
          </a:stretch>
        </p:blipFill>
        <p:spPr bwMode="auto">
          <a:xfrm>
            <a:off x="759199" y="2203539"/>
            <a:ext cx="5867400" cy="4417897"/>
          </a:xfrm>
          <a:prstGeom prst="rect">
            <a:avLst/>
          </a:prstGeom>
          <a:noFill/>
          <a:ln w="9525">
            <a:noFill/>
            <a:miter lim="800000"/>
            <a:headEnd/>
            <a:tailEnd/>
          </a:ln>
        </p:spPr>
      </p:pic>
      <p:pic>
        <p:nvPicPr>
          <p:cNvPr id="262149" name="Picture 5"/>
          <p:cNvPicPr>
            <a:picLocks noChangeAspect="1" noChangeArrowheads="1"/>
          </p:cNvPicPr>
          <p:nvPr/>
        </p:nvPicPr>
        <p:blipFill>
          <a:blip r:embed="rId3" cstate="print"/>
          <a:srcRect/>
          <a:stretch>
            <a:fillRect/>
          </a:stretch>
        </p:blipFill>
        <p:spPr bwMode="auto">
          <a:xfrm>
            <a:off x="7239000" y="987245"/>
            <a:ext cx="4214420" cy="5448300"/>
          </a:xfrm>
          <a:prstGeom prst="rect">
            <a:avLst/>
          </a:prstGeom>
          <a:noFill/>
          <a:ln w="9525">
            <a:noFill/>
            <a:miter lim="800000"/>
            <a:headEnd/>
            <a:tailEnd/>
          </a:ln>
        </p:spPr>
      </p:pic>
      <p:sp>
        <p:nvSpPr>
          <p:cNvPr id="6" name="Rectangle 5"/>
          <p:cNvSpPr/>
          <p:nvPr/>
        </p:nvSpPr>
        <p:spPr>
          <a:xfrm>
            <a:off x="3644259" y="3401573"/>
            <a:ext cx="1915540" cy="2560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45213" y="6157848"/>
            <a:ext cx="1265207" cy="4000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A43A2D1-D0D8-9040-AD5D-0B2B828911EA}"/>
              </a:ext>
            </a:extLst>
          </p:cNvPr>
          <p:cNvPicPr>
            <a:picLocks noChangeAspect="1"/>
          </p:cNvPicPr>
          <p:nvPr/>
        </p:nvPicPr>
        <p:blipFill>
          <a:blip r:embed="rId4"/>
          <a:stretch>
            <a:fillRect/>
          </a:stretch>
        </p:blipFill>
        <p:spPr>
          <a:xfrm>
            <a:off x="1248149" y="904784"/>
            <a:ext cx="5073650" cy="1102967"/>
          </a:xfrm>
          <a:prstGeom prst="rect">
            <a:avLst/>
          </a:prstGeom>
        </p:spPr>
      </p:pic>
      <p:sp>
        <p:nvSpPr>
          <p:cNvPr id="9" name="Text Box 2">
            <a:extLst>
              <a:ext uri="{FF2B5EF4-FFF2-40B4-BE49-F238E27FC236}">
                <a16:creationId xmlns:a16="http://schemas.microsoft.com/office/drawing/2014/main" id="{E3518227-DCF4-4B47-8D91-786C649F1A12}"/>
              </a:ext>
            </a:extLst>
          </p:cNvPr>
          <p:cNvSpPr txBox="1">
            <a:spLocks noChangeArrowheads="1"/>
          </p:cNvSpPr>
          <p:nvPr/>
        </p:nvSpPr>
        <p:spPr bwMode="auto">
          <a:xfrm>
            <a:off x="1543896" y="217738"/>
            <a:ext cx="9104224" cy="523220"/>
          </a:xfrm>
          <a:prstGeom prst="rect">
            <a:avLst/>
          </a:prstGeom>
          <a:noFill/>
          <a:ln w="9525">
            <a:noFill/>
            <a:miter lim="800000"/>
            <a:headEnd/>
            <a:tailEnd/>
          </a:ln>
        </p:spPr>
        <p:txBody>
          <a:bodyPr wrap="none">
            <a:spAutoFit/>
          </a:bodyPr>
          <a:lstStyle/>
          <a:p>
            <a:pPr algn="ctr"/>
            <a:r>
              <a:rPr lang="en-US" sz="2800" b="1" dirty="0"/>
              <a:t>Population-Level Genetic Differences and Brain Morphology</a:t>
            </a:r>
          </a:p>
        </p:txBody>
      </p:sp>
    </p:spTree>
    <p:extLst>
      <p:ext uri="{BB962C8B-B14F-4D97-AF65-F5344CB8AC3E}">
        <p14:creationId xmlns:p14="http://schemas.microsoft.com/office/powerpoint/2010/main" val="373473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A1646FB-1E0C-BD4B-AFEF-FC53FBD9F740}"/>
              </a:ext>
            </a:extLst>
          </p:cNvPr>
          <p:cNvGrpSpPr/>
          <p:nvPr/>
        </p:nvGrpSpPr>
        <p:grpSpPr>
          <a:xfrm>
            <a:off x="7860254" y="370790"/>
            <a:ext cx="3269426" cy="2441680"/>
            <a:chOff x="228600" y="914400"/>
            <a:chExt cx="4038600" cy="2971800"/>
          </a:xfrm>
        </p:grpSpPr>
        <p:pic>
          <p:nvPicPr>
            <p:cNvPr id="6" name="Picture 7" descr="C:\Nik's Stuff\Talks\UCI Imaging Genetics Talk 011711\HumanMigrationsBasic.jpg">
              <a:extLst>
                <a:ext uri="{FF2B5EF4-FFF2-40B4-BE49-F238E27FC236}">
                  <a16:creationId xmlns:a16="http://schemas.microsoft.com/office/drawing/2014/main" id="{A6F933E0-C328-8B46-BEF1-4C4A84D2BE78}"/>
                </a:ext>
              </a:extLst>
            </p:cNvPr>
            <p:cNvPicPr>
              <a:picLocks noChangeAspect="1" noChangeArrowheads="1"/>
            </p:cNvPicPr>
            <p:nvPr/>
          </p:nvPicPr>
          <p:blipFill>
            <a:blip r:embed="rId2" cstate="print"/>
            <a:srcRect/>
            <a:stretch>
              <a:fillRect/>
            </a:stretch>
          </p:blipFill>
          <p:spPr bwMode="auto">
            <a:xfrm>
              <a:off x="304800" y="914400"/>
              <a:ext cx="3876675" cy="2905125"/>
            </a:xfrm>
            <a:prstGeom prst="rect">
              <a:avLst/>
            </a:prstGeom>
            <a:noFill/>
          </p:spPr>
        </p:pic>
        <p:sp>
          <p:nvSpPr>
            <p:cNvPr id="7" name="Rectangle 6">
              <a:extLst>
                <a:ext uri="{FF2B5EF4-FFF2-40B4-BE49-F238E27FC236}">
                  <a16:creationId xmlns:a16="http://schemas.microsoft.com/office/drawing/2014/main" id="{3B276D42-C79F-5D40-81B2-5BEA79B5F36B}"/>
                </a:ext>
              </a:extLst>
            </p:cNvPr>
            <p:cNvSpPr/>
            <p:nvPr/>
          </p:nvSpPr>
          <p:spPr>
            <a:xfrm>
              <a:off x="228600" y="914400"/>
              <a:ext cx="40386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22A1C5-24B9-FF4F-8CBB-03423E53A6BF}"/>
                </a:ext>
              </a:extLst>
            </p:cNvPr>
            <p:cNvSpPr/>
            <p:nvPr/>
          </p:nvSpPr>
          <p:spPr>
            <a:xfrm>
              <a:off x="228600" y="3581400"/>
              <a:ext cx="396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3B9F19-7BDF-3F42-BBBD-9787B57050A9}"/>
                </a:ext>
              </a:extLst>
            </p:cNvPr>
            <p:cNvSpPr/>
            <p:nvPr/>
          </p:nvSpPr>
          <p:spPr>
            <a:xfrm>
              <a:off x="4114800" y="1752600"/>
              <a:ext cx="762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0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8555" y="1162181"/>
            <a:ext cx="3612490" cy="183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8200" y="3194612"/>
            <a:ext cx="6553200" cy="3108543"/>
          </a:xfrm>
          <a:prstGeom prst="rect">
            <a:avLst/>
          </a:prstGeom>
          <a:noFill/>
        </p:spPr>
        <p:txBody>
          <a:bodyPr wrap="square" rtlCol="0">
            <a:spAutoFit/>
          </a:bodyPr>
          <a:lstStyle/>
          <a:p>
            <a:pPr algn="just"/>
            <a:r>
              <a:rPr lang="en-US" sz="1400" b="1" dirty="0"/>
              <a:t>Hypothesis:</a:t>
            </a:r>
          </a:p>
          <a:p>
            <a:pPr algn="just"/>
            <a:endParaRPr lang="en-US" sz="1400" b="1" dirty="0"/>
          </a:p>
          <a:p>
            <a:pPr marL="285750" indent="-285750" algn="just">
              <a:buFont typeface="Arial" pitchFamily="34" charset="0"/>
              <a:buChar char="•"/>
            </a:pPr>
            <a:r>
              <a:rPr lang="en-US" sz="1400" dirty="0"/>
              <a:t>Brain size, as with skull size, shows variation consistent with historical migratory patterns in Europe (i.e., skull size and brain size are correlated but with what else?)</a:t>
            </a:r>
            <a:endParaRPr lang="en-US" sz="1400" b="1" dirty="0"/>
          </a:p>
          <a:p>
            <a:pPr algn="just"/>
            <a:endParaRPr lang="en-US" sz="1400" b="1" dirty="0"/>
          </a:p>
          <a:p>
            <a:pPr algn="just"/>
            <a:r>
              <a:rPr lang="en-US" sz="1400" b="1" dirty="0"/>
              <a:t>Two Data Sets:</a:t>
            </a:r>
          </a:p>
          <a:p>
            <a:pPr algn="just"/>
            <a:endParaRPr lang="en-US" sz="1400" dirty="0"/>
          </a:p>
          <a:p>
            <a:pPr marL="285750" indent="-285750" algn="just">
              <a:buFont typeface="Arial" pitchFamily="34" charset="0"/>
              <a:buChar char="•"/>
            </a:pPr>
            <a:r>
              <a:rPr lang="en-US" sz="1400" dirty="0"/>
              <a:t>Skulls obtained from individuals living in different European communities</a:t>
            </a:r>
          </a:p>
          <a:p>
            <a:pPr marL="285750" indent="-285750" algn="just">
              <a:buFont typeface="Arial" pitchFamily="34" charset="0"/>
              <a:buChar char="•"/>
            </a:pPr>
            <a:r>
              <a:rPr lang="en-US" sz="1400" dirty="0"/>
              <a:t>Brain images from individuals whose ancestry was determined via genetic markers</a:t>
            </a:r>
          </a:p>
          <a:p>
            <a:pPr marL="285750" indent="-285750" algn="just">
              <a:buFont typeface="Arial" pitchFamily="34" charset="0"/>
              <a:buChar char="•"/>
            </a:pPr>
            <a:endParaRPr lang="en-US" sz="1400" dirty="0"/>
          </a:p>
          <a:p>
            <a:pPr algn="just"/>
            <a:r>
              <a:rPr lang="en-US" sz="1400" b="1" dirty="0"/>
              <a:t>Basic Analysis Strategy:</a:t>
            </a:r>
          </a:p>
          <a:p>
            <a:pPr marL="285750" indent="-285750" algn="just">
              <a:buFont typeface="Arial" pitchFamily="34" charset="0"/>
              <a:buChar char="•"/>
            </a:pPr>
            <a:endParaRPr lang="en-US" sz="1400" dirty="0"/>
          </a:p>
          <a:p>
            <a:pPr marL="285750" indent="-285750" algn="just">
              <a:buFont typeface="Arial" pitchFamily="34" charset="0"/>
              <a:buChar char="•"/>
            </a:pPr>
            <a:r>
              <a:rPr lang="en-US" sz="1400" dirty="0"/>
              <a:t>Correlate skull and brain size with major sources of population/individual genetic differentiation that reflect migratory patterns</a:t>
            </a:r>
          </a:p>
        </p:txBody>
      </p:sp>
      <p:sp>
        <p:nvSpPr>
          <p:cNvPr id="4" name="Text Box 2">
            <a:extLst>
              <a:ext uri="{FF2B5EF4-FFF2-40B4-BE49-F238E27FC236}">
                <a16:creationId xmlns:a16="http://schemas.microsoft.com/office/drawing/2014/main" id="{00FEF68E-4267-6D44-9676-EDFDA7715DC2}"/>
              </a:ext>
            </a:extLst>
          </p:cNvPr>
          <p:cNvSpPr txBox="1">
            <a:spLocks noChangeArrowheads="1"/>
          </p:cNvSpPr>
          <p:nvPr/>
        </p:nvSpPr>
        <p:spPr bwMode="auto">
          <a:xfrm>
            <a:off x="1203177" y="217738"/>
            <a:ext cx="9785692" cy="523220"/>
          </a:xfrm>
          <a:prstGeom prst="rect">
            <a:avLst/>
          </a:prstGeom>
          <a:noFill/>
          <a:ln w="9525">
            <a:noFill/>
            <a:miter lim="800000"/>
            <a:headEnd/>
            <a:tailEnd/>
          </a:ln>
        </p:spPr>
        <p:txBody>
          <a:bodyPr wrap="none">
            <a:spAutoFit/>
          </a:bodyPr>
          <a:lstStyle/>
          <a:p>
            <a:pPr algn="ctr"/>
            <a:r>
              <a:rPr lang="en-US" sz="2800" b="1" dirty="0"/>
              <a:t>Historical Migratory Treks and Brain Morphology Differentiation </a:t>
            </a:r>
          </a:p>
        </p:txBody>
      </p:sp>
      <p:pic>
        <p:nvPicPr>
          <p:cNvPr id="10" name="Picture 6" descr="C:\Nik's Stuff\Talks\UCI Imaging Genetics Talk 011711\GlobalExpansions.png">
            <a:extLst>
              <a:ext uri="{FF2B5EF4-FFF2-40B4-BE49-F238E27FC236}">
                <a16:creationId xmlns:a16="http://schemas.microsoft.com/office/drawing/2014/main" id="{597EEB05-AC42-4F4B-BC6A-A65875620E06}"/>
              </a:ext>
            </a:extLst>
          </p:cNvPr>
          <p:cNvPicPr>
            <a:picLocks noChangeAspect="1" noChangeArrowheads="1"/>
          </p:cNvPicPr>
          <p:nvPr/>
        </p:nvPicPr>
        <p:blipFill>
          <a:blip r:embed="rId4" cstate="print"/>
          <a:srcRect/>
          <a:stretch>
            <a:fillRect/>
          </a:stretch>
        </p:blipFill>
        <p:spPr bwMode="auto">
          <a:xfrm>
            <a:off x="7848600" y="2811115"/>
            <a:ext cx="3414764" cy="1775678"/>
          </a:xfrm>
          <a:prstGeom prst="rect">
            <a:avLst/>
          </a:prstGeom>
          <a:noFill/>
        </p:spPr>
      </p:pic>
      <p:pic>
        <p:nvPicPr>
          <p:cNvPr id="11" name="Picture 8" descr="C:\Nik's Stuff\Talks\UCI Imaging Genetics Talk 011711\EuropeanExpansions.png">
            <a:extLst>
              <a:ext uri="{FF2B5EF4-FFF2-40B4-BE49-F238E27FC236}">
                <a16:creationId xmlns:a16="http://schemas.microsoft.com/office/drawing/2014/main" id="{4FE0C7D9-B4D1-1C41-B296-60A17FB16AA6}"/>
              </a:ext>
            </a:extLst>
          </p:cNvPr>
          <p:cNvPicPr>
            <a:picLocks noChangeAspect="1" noChangeArrowheads="1"/>
          </p:cNvPicPr>
          <p:nvPr/>
        </p:nvPicPr>
        <p:blipFill>
          <a:blip r:embed="rId5" cstate="print"/>
          <a:srcRect/>
          <a:stretch>
            <a:fillRect/>
          </a:stretch>
        </p:blipFill>
        <p:spPr bwMode="auto">
          <a:xfrm>
            <a:off x="8234561" y="4748884"/>
            <a:ext cx="2642841" cy="1892274"/>
          </a:xfrm>
          <a:prstGeom prst="rect">
            <a:avLst/>
          </a:prstGeom>
          <a:noFill/>
        </p:spPr>
      </p:pic>
    </p:spTree>
    <p:extLst>
      <p:ext uri="{BB962C8B-B14F-4D97-AF65-F5344CB8AC3E}">
        <p14:creationId xmlns:p14="http://schemas.microsoft.com/office/powerpoint/2010/main" val="73683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4" name="Picture 2"/>
          <p:cNvPicPr>
            <a:picLocks noChangeAspect="1" noChangeArrowheads="1"/>
          </p:cNvPicPr>
          <p:nvPr/>
        </p:nvPicPr>
        <p:blipFill>
          <a:blip r:embed="rId2" cstate="print"/>
          <a:srcRect/>
          <a:stretch>
            <a:fillRect/>
          </a:stretch>
        </p:blipFill>
        <p:spPr bwMode="auto">
          <a:xfrm>
            <a:off x="677084" y="2449802"/>
            <a:ext cx="10837832" cy="4212083"/>
          </a:xfrm>
          <a:prstGeom prst="rect">
            <a:avLst/>
          </a:prstGeom>
          <a:noFill/>
          <a:ln w="9525">
            <a:noFill/>
            <a:miter lim="800000"/>
            <a:headEnd/>
            <a:tailEnd/>
          </a:ln>
        </p:spPr>
      </p:pic>
      <p:pic>
        <p:nvPicPr>
          <p:cNvPr id="371717" name="Picture 5"/>
          <p:cNvPicPr>
            <a:picLocks noChangeAspect="1" noChangeArrowheads="1"/>
          </p:cNvPicPr>
          <p:nvPr/>
        </p:nvPicPr>
        <p:blipFill>
          <a:blip r:embed="rId3" cstate="print"/>
          <a:srcRect/>
          <a:stretch>
            <a:fillRect/>
          </a:stretch>
        </p:blipFill>
        <p:spPr bwMode="auto">
          <a:xfrm>
            <a:off x="5005389" y="3324225"/>
            <a:ext cx="2181225" cy="209550"/>
          </a:xfrm>
          <a:prstGeom prst="rect">
            <a:avLst/>
          </a:prstGeom>
          <a:noFill/>
          <a:ln w="9525">
            <a:noFill/>
            <a:miter lim="800000"/>
            <a:headEnd/>
            <a:tailEnd/>
          </a:ln>
        </p:spPr>
      </p:pic>
      <p:grpSp>
        <p:nvGrpSpPr>
          <p:cNvPr id="2" name="Group 6"/>
          <p:cNvGrpSpPr/>
          <p:nvPr/>
        </p:nvGrpSpPr>
        <p:grpSpPr>
          <a:xfrm>
            <a:off x="557473" y="1272642"/>
            <a:ext cx="3290888" cy="647582"/>
            <a:chOff x="304800" y="1143000"/>
            <a:chExt cx="4433888" cy="778767"/>
          </a:xfrm>
        </p:grpSpPr>
        <p:pic>
          <p:nvPicPr>
            <p:cNvPr id="371716" name="Picture 4"/>
            <p:cNvPicPr>
              <a:picLocks noChangeAspect="1" noChangeArrowheads="1"/>
            </p:cNvPicPr>
            <p:nvPr/>
          </p:nvPicPr>
          <p:blipFill>
            <a:blip r:embed="rId4" cstate="print"/>
            <a:srcRect/>
            <a:stretch>
              <a:fillRect/>
            </a:stretch>
          </p:blipFill>
          <p:spPr bwMode="auto">
            <a:xfrm>
              <a:off x="304800" y="1295400"/>
              <a:ext cx="4433888" cy="626367"/>
            </a:xfrm>
            <a:prstGeom prst="rect">
              <a:avLst/>
            </a:prstGeom>
            <a:noFill/>
            <a:ln w="9525">
              <a:noFill/>
              <a:miter lim="800000"/>
              <a:headEnd/>
              <a:tailEnd/>
            </a:ln>
          </p:spPr>
        </p:pic>
        <p:pic>
          <p:nvPicPr>
            <p:cNvPr id="371718" name="Picture 6"/>
            <p:cNvPicPr>
              <a:picLocks noChangeAspect="1" noChangeArrowheads="1"/>
            </p:cNvPicPr>
            <p:nvPr/>
          </p:nvPicPr>
          <p:blipFill>
            <a:blip r:embed="rId3" cstate="print"/>
            <a:srcRect/>
            <a:stretch>
              <a:fillRect/>
            </a:stretch>
          </p:blipFill>
          <p:spPr bwMode="auto">
            <a:xfrm>
              <a:off x="1752600" y="1143000"/>
              <a:ext cx="2181225" cy="209550"/>
            </a:xfrm>
            <a:prstGeom prst="rect">
              <a:avLst/>
            </a:prstGeom>
            <a:noFill/>
            <a:ln w="9525">
              <a:noFill/>
              <a:miter lim="800000"/>
              <a:headEnd/>
              <a:tailEnd/>
            </a:ln>
          </p:spPr>
        </p:pic>
      </p:grpSp>
      <p:sp>
        <p:nvSpPr>
          <p:cNvPr id="8" name="Text Box 2"/>
          <p:cNvSpPr txBox="1">
            <a:spLocks noChangeArrowheads="1"/>
          </p:cNvSpPr>
          <p:nvPr/>
        </p:nvSpPr>
        <p:spPr bwMode="auto">
          <a:xfrm>
            <a:off x="1219200" y="196115"/>
            <a:ext cx="10287000" cy="523220"/>
          </a:xfrm>
          <a:prstGeom prst="rect">
            <a:avLst/>
          </a:prstGeom>
          <a:noFill/>
          <a:ln w="9525">
            <a:noFill/>
            <a:miter lim="800000"/>
            <a:headEnd/>
            <a:tailEnd/>
          </a:ln>
        </p:spPr>
        <p:txBody>
          <a:bodyPr wrap="square">
            <a:spAutoFit/>
          </a:bodyPr>
          <a:lstStyle/>
          <a:p>
            <a:pPr algn="ctr"/>
            <a:r>
              <a:rPr lang="en-US" sz="2800" b="1" dirty="0"/>
              <a:t>Genetic Background/Ancestry Correlates with Cranial Structure</a:t>
            </a:r>
          </a:p>
        </p:txBody>
      </p:sp>
      <p:sp>
        <p:nvSpPr>
          <p:cNvPr id="9" name="TextBox 8"/>
          <p:cNvSpPr txBox="1"/>
          <p:nvPr/>
        </p:nvSpPr>
        <p:spPr>
          <a:xfrm>
            <a:off x="4128708" y="1336755"/>
            <a:ext cx="4343400" cy="584775"/>
          </a:xfrm>
          <a:prstGeom prst="rect">
            <a:avLst/>
          </a:prstGeom>
          <a:noFill/>
        </p:spPr>
        <p:txBody>
          <a:bodyPr wrap="square" rtlCol="0">
            <a:spAutoFit/>
          </a:bodyPr>
          <a:lstStyle/>
          <a:p>
            <a:pPr algn="ctr"/>
            <a:r>
              <a:rPr lang="en-US" sz="1600" b="1" dirty="0"/>
              <a:t>The more similar the genetic background, the more similar the cranial features</a:t>
            </a:r>
          </a:p>
        </p:txBody>
      </p:sp>
      <p:sp>
        <p:nvSpPr>
          <p:cNvPr id="3" name="Rectangle 2"/>
          <p:cNvSpPr/>
          <p:nvPr/>
        </p:nvSpPr>
        <p:spPr>
          <a:xfrm>
            <a:off x="4169603" y="1341346"/>
            <a:ext cx="4343400" cy="58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3"/>
          <p:cNvGrpSpPr>
            <a:grpSpLocks/>
          </p:cNvGrpSpPr>
          <p:nvPr/>
        </p:nvGrpSpPr>
        <p:grpSpPr bwMode="auto">
          <a:xfrm>
            <a:off x="9002489" y="990600"/>
            <a:ext cx="2667000" cy="1218987"/>
            <a:chOff x="0" y="0"/>
            <a:chExt cx="3104" cy="1573"/>
          </a:xfrm>
        </p:grpSpPr>
        <p:pic>
          <p:nvPicPr>
            <p:cNvPr id="12" name="Picture 4"/>
            <p:cNvPicPr>
              <a:picLocks noChangeAspect="1" noChangeArrowheads="1"/>
            </p:cNvPicPr>
            <p:nvPr/>
          </p:nvPicPr>
          <p:blipFill>
            <a:blip r:embed="rId5" cstate="print"/>
            <a:srcRect/>
            <a:stretch>
              <a:fillRect/>
            </a:stretch>
          </p:blipFill>
          <p:spPr bwMode="auto">
            <a:xfrm>
              <a:off x="0" y="0"/>
              <a:ext cx="2920" cy="1563"/>
            </a:xfrm>
            <a:prstGeom prst="rect">
              <a:avLst/>
            </a:prstGeom>
            <a:noFill/>
            <a:ln w="12700">
              <a:noFill/>
              <a:miter lim="800000"/>
              <a:headEnd/>
              <a:tailEnd/>
            </a:ln>
          </p:spPr>
        </p:pic>
        <p:sp>
          <p:nvSpPr>
            <p:cNvPr id="13" name="Rectangle 5"/>
            <p:cNvSpPr>
              <a:spLocks/>
            </p:cNvSpPr>
            <p:nvPr/>
          </p:nvSpPr>
          <p:spPr bwMode="auto">
            <a:xfrm>
              <a:off x="1064" y="1383"/>
              <a:ext cx="2040" cy="190"/>
            </a:xfrm>
            <a:prstGeom prst="rect">
              <a:avLst/>
            </a:prstGeom>
            <a:noFill/>
            <a:ln w="12700">
              <a:noFill/>
              <a:miter lim="800000"/>
              <a:headEnd/>
              <a:tailEnd/>
            </a:ln>
          </p:spPr>
          <p:txBody>
            <a:bodyPr lIns="0" tIns="0" rIns="0" bIns="0" anchor="ctr"/>
            <a:lstStyle/>
            <a:p>
              <a:pPr algn="r"/>
              <a:r>
                <a:rPr lang="en-US" sz="1200" dirty="0">
                  <a:sym typeface="Lucida Grande" charset="0"/>
                </a:rPr>
                <a:t>Martinez-</a:t>
              </a:r>
              <a:r>
                <a:rPr lang="en-US" sz="1200" dirty="0" err="1">
                  <a:sym typeface="Lucida Grande" charset="0"/>
                </a:rPr>
                <a:t>Abadias</a:t>
              </a:r>
              <a:r>
                <a:rPr lang="en-US" sz="1200" dirty="0">
                  <a:sym typeface="Lucida Grande" charset="0"/>
                </a:rPr>
                <a:t> 2009</a:t>
              </a:r>
            </a:p>
          </p:txBody>
        </p:sp>
      </p:grpSp>
    </p:spTree>
    <p:extLst>
      <p:ext uri="{BB962C8B-B14F-4D97-AF65-F5344CB8AC3E}">
        <p14:creationId xmlns:p14="http://schemas.microsoft.com/office/powerpoint/2010/main" val="74041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2"/>
          <p:cNvSpPr>
            <a:spLocks noGrp="1" noChangeArrowheads="1"/>
          </p:cNvSpPr>
          <p:nvPr>
            <p:ph type="body" idx="1"/>
          </p:nvPr>
        </p:nvSpPr>
        <p:spPr>
          <a:xfrm>
            <a:off x="1056664" y="5828098"/>
            <a:ext cx="3810000" cy="939801"/>
          </a:xfrm>
        </p:spPr>
        <p:txBody>
          <a:bodyPr>
            <a:noAutofit/>
          </a:bodyPr>
          <a:lstStyle/>
          <a:p>
            <a:pPr marL="0" indent="0">
              <a:spcBef>
                <a:spcPts val="0"/>
              </a:spcBef>
            </a:pPr>
            <a:r>
              <a:rPr lang="en-US" sz="1200" dirty="0"/>
              <a:t> 1154 male skulls from 26 populations across Europe</a:t>
            </a:r>
          </a:p>
          <a:p>
            <a:pPr marL="0" indent="0">
              <a:spcBef>
                <a:spcPts val="0"/>
              </a:spcBef>
            </a:pPr>
            <a:r>
              <a:rPr lang="en-US" sz="1200" dirty="0"/>
              <a:t> N&gt;10 skulls per population</a:t>
            </a:r>
          </a:p>
          <a:p>
            <a:pPr marL="0" indent="0">
              <a:spcBef>
                <a:spcPts val="0"/>
              </a:spcBef>
            </a:pPr>
            <a:r>
              <a:rPr lang="en-US" sz="1200" dirty="0"/>
              <a:t> 37 neurocranial and facial length measurements</a:t>
            </a:r>
          </a:p>
          <a:p>
            <a:pPr marL="0" indent="0">
              <a:spcBef>
                <a:spcPts val="0"/>
              </a:spcBef>
            </a:pPr>
            <a:r>
              <a:rPr lang="en-US" sz="1200" dirty="0"/>
              <a:t> 85% of skulls had complete data (all had at least 34/37)</a:t>
            </a:r>
          </a:p>
        </p:txBody>
      </p:sp>
      <p:pic>
        <p:nvPicPr>
          <p:cNvPr id="307204" name="Picture 3"/>
          <p:cNvPicPr>
            <a:picLocks noChangeAspect="1" noChangeArrowheads="1"/>
          </p:cNvPicPr>
          <p:nvPr/>
        </p:nvPicPr>
        <p:blipFill>
          <a:blip r:embed="rId2" cstate="print"/>
          <a:srcRect/>
          <a:stretch>
            <a:fillRect/>
          </a:stretch>
        </p:blipFill>
        <p:spPr bwMode="auto">
          <a:xfrm>
            <a:off x="762000" y="1813996"/>
            <a:ext cx="4267199" cy="3875602"/>
          </a:xfrm>
          <a:prstGeom prst="rect">
            <a:avLst/>
          </a:prstGeom>
          <a:noFill/>
          <a:ln w="12700">
            <a:noFill/>
            <a:miter lim="800000"/>
            <a:headEnd/>
            <a:tailEnd/>
          </a:ln>
        </p:spPr>
      </p:pic>
      <p:sp>
        <p:nvSpPr>
          <p:cNvPr id="5" name="TextBox 4"/>
          <p:cNvSpPr txBox="1"/>
          <p:nvPr/>
        </p:nvSpPr>
        <p:spPr>
          <a:xfrm>
            <a:off x="9040367" y="6490900"/>
            <a:ext cx="3075433" cy="276999"/>
          </a:xfrm>
          <a:prstGeom prst="rect">
            <a:avLst/>
          </a:prstGeom>
          <a:noFill/>
        </p:spPr>
        <p:txBody>
          <a:bodyPr wrap="square" rtlCol="0">
            <a:spAutoFit/>
          </a:bodyPr>
          <a:lstStyle/>
          <a:p>
            <a:r>
              <a:rPr lang="en-US" sz="1200" dirty="0"/>
              <a:t>Bakken, Dale, Schork, Human Heredity (2011)</a:t>
            </a:r>
          </a:p>
        </p:txBody>
      </p:sp>
      <p:sp>
        <p:nvSpPr>
          <p:cNvPr id="11" name="Rectangle 2"/>
          <p:cNvSpPr>
            <a:spLocks noGrp="1" noChangeArrowheads="1"/>
          </p:cNvSpPr>
          <p:nvPr>
            <p:ph type="title"/>
          </p:nvPr>
        </p:nvSpPr>
        <p:spPr>
          <a:xfrm>
            <a:off x="522642" y="118347"/>
            <a:ext cx="10972800" cy="609600"/>
          </a:xfrm>
        </p:spPr>
        <p:txBody>
          <a:bodyPr>
            <a:normAutofit/>
          </a:bodyPr>
          <a:lstStyle/>
          <a:p>
            <a:pPr eaLnBrk="1" hangingPunct="1"/>
            <a:r>
              <a:rPr lang="en-US" sz="2800" b="1" dirty="0">
                <a:latin typeface="+mn-lt"/>
              </a:rPr>
              <a:t>Cranial Morphology Shows Correlations with Geolocation in Europe</a:t>
            </a:r>
          </a:p>
        </p:txBody>
      </p:sp>
      <p:pic>
        <p:nvPicPr>
          <p:cNvPr id="4" name="Picture 3">
            <a:extLst>
              <a:ext uri="{FF2B5EF4-FFF2-40B4-BE49-F238E27FC236}">
                <a16:creationId xmlns:a16="http://schemas.microsoft.com/office/drawing/2014/main" id="{606EC686-8110-7F46-AC85-3EB9CC504460}"/>
              </a:ext>
            </a:extLst>
          </p:cNvPr>
          <p:cNvPicPr>
            <a:picLocks noChangeAspect="1"/>
          </p:cNvPicPr>
          <p:nvPr/>
        </p:nvPicPr>
        <p:blipFill>
          <a:blip r:embed="rId3"/>
          <a:stretch>
            <a:fillRect/>
          </a:stretch>
        </p:blipFill>
        <p:spPr>
          <a:xfrm>
            <a:off x="1981200" y="844475"/>
            <a:ext cx="1960929" cy="939800"/>
          </a:xfrm>
          <a:prstGeom prst="rect">
            <a:avLst/>
          </a:prstGeom>
        </p:spPr>
      </p:pic>
      <p:pic>
        <p:nvPicPr>
          <p:cNvPr id="13" name="Picture 2">
            <a:extLst>
              <a:ext uri="{FF2B5EF4-FFF2-40B4-BE49-F238E27FC236}">
                <a16:creationId xmlns:a16="http://schemas.microsoft.com/office/drawing/2014/main" id="{2295C255-AB89-3E46-BA2E-87DC50F15D35}"/>
              </a:ext>
            </a:extLst>
          </p:cNvPr>
          <p:cNvPicPr>
            <a:picLocks noChangeAspect="1" noChangeArrowheads="1"/>
          </p:cNvPicPr>
          <p:nvPr/>
        </p:nvPicPr>
        <p:blipFill>
          <a:blip r:embed="rId4" cstate="print"/>
          <a:srcRect/>
          <a:stretch>
            <a:fillRect/>
          </a:stretch>
        </p:blipFill>
        <p:spPr bwMode="auto">
          <a:xfrm>
            <a:off x="5410200" y="1052800"/>
            <a:ext cx="6096000" cy="5397993"/>
          </a:xfrm>
          <a:prstGeom prst="rect">
            <a:avLst/>
          </a:prstGeom>
          <a:noFill/>
          <a:ln w="12700">
            <a:noFill/>
            <a:miter lim="800000"/>
            <a:headEnd/>
            <a:tailEnd/>
          </a:ln>
        </p:spPr>
      </p:pic>
    </p:spTree>
    <p:extLst>
      <p:ext uri="{BB962C8B-B14F-4D97-AF65-F5344CB8AC3E}">
        <p14:creationId xmlns:p14="http://schemas.microsoft.com/office/powerpoint/2010/main" val="279706655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noGrp="1" noChangeArrowheads="1"/>
          </p:cNvSpPr>
          <p:nvPr>
            <p:ph type="title"/>
          </p:nvPr>
        </p:nvSpPr>
        <p:spPr>
          <a:xfrm>
            <a:off x="342900" y="172676"/>
            <a:ext cx="11506200" cy="751862"/>
          </a:xfrm>
        </p:spPr>
        <p:txBody>
          <a:bodyPr>
            <a:normAutofit/>
          </a:bodyPr>
          <a:lstStyle/>
          <a:p>
            <a:pPr eaLnBrk="1" hangingPunct="1"/>
            <a:r>
              <a:rPr lang="en-US" sz="2800" b="1" dirty="0">
                <a:latin typeface="+mn-lt"/>
              </a:rPr>
              <a:t>Several Cranial Features Vary Along NW–SE Axis (Migratory Trek)</a:t>
            </a:r>
          </a:p>
        </p:txBody>
      </p:sp>
      <p:pic>
        <p:nvPicPr>
          <p:cNvPr id="373762" name="Picture 2"/>
          <p:cNvPicPr>
            <a:picLocks noChangeAspect="1" noChangeArrowheads="1"/>
          </p:cNvPicPr>
          <p:nvPr/>
        </p:nvPicPr>
        <p:blipFill>
          <a:blip r:embed="rId3" cstate="print"/>
          <a:srcRect/>
          <a:stretch>
            <a:fillRect/>
          </a:stretch>
        </p:blipFill>
        <p:spPr bwMode="auto">
          <a:xfrm>
            <a:off x="476250" y="955018"/>
            <a:ext cx="11239499" cy="5341967"/>
          </a:xfrm>
          <a:prstGeom prst="rect">
            <a:avLst/>
          </a:prstGeom>
          <a:noFill/>
          <a:ln w="9525">
            <a:noFill/>
            <a:miter lim="800000"/>
            <a:headEnd/>
            <a:tailEnd/>
          </a:ln>
        </p:spPr>
      </p:pic>
      <p:sp>
        <p:nvSpPr>
          <p:cNvPr id="5" name="TextBox 4">
            <a:extLst>
              <a:ext uri="{FF2B5EF4-FFF2-40B4-BE49-F238E27FC236}">
                <a16:creationId xmlns:a16="http://schemas.microsoft.com/office/drawing/2014/main" id="{EA6F6E8E-F6F3-F54F-9EC6-536334954369}"/>
              </a:ext>
            </a:extLst>
          </p:cNvPr>
          <p:cNvSpPr txBox="1"/>
          <p:nvPr/>
        </p:nvSpPr>
        <p:spPr>
          <a:xfrm>
            <a:off x="9040367" y="6490900"/>
            <a:ext cx="3075433" cy="276999"/>
          </a:xfrm>
          <a:prstGeom prst="rect">
            <a:avLst/>
          </a:prstGeom>
          <a:noFill/>
        </p:spPr>
        <p:txBody>
          <a:bodyPr wrap="square" rtlCol="0">
            <a:spAutoFit/>
          </a:bodyPr>
          <a:lstStyle/>
          <a:p>
            <a:r>
              <a:rPr lang="en-US" sz="1200" dirty="0"/>
              <a:t>Bakken, Dale, Schork, Human Heredity (2011)</a:t>
            </a:r>
          </a:p>
        </p:txBody>
      </p:sp>
    </p:spTree>
    <p:extLst>
      <p:ext uri="{BB962C8B-B14F-4D97-AF65-F5344CB8AC3E}">
        <p14:creationId xmlns:p14="http://schemas.microsoft.com/office/powerpoint/2010/main" val="244591123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
            <a:extLst>
              <a:ext uri="{FF2B5EF4-FFF2-40B4-BE49-F238E27FC236}">
                <a16:creationId xmlns:a16="http://schemas.microsoft.com/office/drawing/2014/main" id="{5A6E6688-D201-1146-81B3-33564619CB7A}"/>
              </a:ext>
            </a:extLst>
          </p:cNvPr>
          <p:cNvSpPr txBox="1">
            <a:spLocks noChangeArrowheads="1"/>
          </p:cNvSpPr>
          <p:nvPr/>
        </p:nvSpPr>
        <p:spPr>
          <a:xfrm>
            <a:off x="342900" y="172676"/>
            <a:ext cx="11506200" cy="7518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latin typeface="+mn-lt"/>
              </a:rPr>
              <a:t>Several Neural Tissue Features Vary Along NW-SE Axis (Migratory Trek)</a:t>
            </a:r>
          </a:p>
        </p:txBody>
      </p:sp>
      <p:pic>
        <p:nvPicPr>
          <p:cNvPr id="27" name="Picture 3">
            <a:extLst>
              <a:ext uri="{FF2B5EF4-FFF2-40B4-BE49-F238E27FC236}">
                <a16:creationId xmlns:a16="http://schemas.microsoft.com/office/drawing/2014/main" id="{1D6D8551-D083-F149-8F80-380FC30F7282}"/>
              </a:ext>
            </a:extLst>
          </p:cNvPr>
          <p:cNvPicPr>
            <a:picLocks noChangeAspect="1" noChangeArrowheads="1"/>
          </p:cNvPicPr>
          <p:nvPr/>
        </p:nvPicPr>
        <p:blipFill>
          <a:blip r:embed="rId2" cstate="print"/>
          <a:srcRect/>
          <a:stretch>
            <a:fillRect/>
          </a:stretch>
        </p:blipFill>
        <p:spPr bwMode="auto">
          <a:xfrm>
            <a:off x="509789" y="1098625"/>
            <a:ext cx="6727866" cy="4979155"/>
          </a:xfrm>
          <a:prstGeom prst="rect">
            <a:avLst/>
          </a:prstGeom>
          <a:noFill/>
          <a:ln w="9525">
            <a:noFill/>
            <a:miter lim="800000"/>
            <a:headEnd/>
            <a:tailEnd/>
          </a:ln>
        </p:spPr>
      </p:pic>
      <p:graphicFrame>
        <p:nvGraphicFramePr>
          <p:cNvPr id="28" name="Group 2">
            <a:extLst>
              <a:ext uri="{FF2B5EF4-FFF2-40B4-BE49-F238E27FC236}">
                <a16:creationId xmlns:a16="http://schemas.microsoft.com/office/drawing/2014/main" id="{C43E97CE-ABA4-DE47-BCE1-11540AFE6746}"/>
              </a:ext>
            </a:extLst>
          </p:cNvPr>
          <p:cNvGraphicFramePr>
            <a:graphicFrameLocks noGrp="1"/>
          </p:cNvGraphicFramePr>
          <p:nvPr>
            <p:extLst>
              <p:ext uri="{D42A27DB-BD31-4B8C-83A1-F6EECF244321}">
                <p14:modId xmlns:p14="http://schemas.microsoft.com/office/powerpoint/2010/main" val="3134452910"/>
              </p:ext>
            </p:extLst>
          </p:nvPr>
        </p:nvGraphicFramePr>
        <p:xfrm>
          <a:off x="7325365" y="1276838"/>
          <a:ext cx="4343399" cy="4495803"/>
        </p:xfrm>
        <a:graphic>
          <a:graphicData uri="http://schemas.openxmlformats.org/drawingml/2006/table">
            <a:tbl>
              <a:tblPr/>
              <a:tblGrid>
                <a:gridCol w="613842">
                  <a:extLst>
                    <a:ext uri="{9D8B030D-6E8A-4147-A177-3AD203B41FA5}">
                      <a16:colId xmlns:a16="http://schemas.microsoft.com/office/drawing/2014/main" val="20000"/>
                    </a:ext>
                  </a:extLst>
                </a:gridCol>
                <a:gridCol w="965577">
                  <a:extLst>
                    <a:ext uri="{9D8B030D-6E8A-4147-A177-3AD203B41FA5}">
                      <a16:colId xmlns:a16="http://schemas.microsoft.com/office/drawing/2014/main" val="20001"/>
                    </a:ext>
                  </a:extLst>
                </a:gridCol>
                <a:gridCol w="1690920">
                  <a:extLst>
                    <a:ext uri="{9D8B030D-6E8A-4147-A177-3AD203B41FA5}">
                      <a16:colId xmlns:a16="http://schemas.microsoft.com/office/drawing/2014/main" val="20002"/>
                    </a:ext>
                  </a:extLst>
                </a:gridCol>
                <a:gridCol w="1073060">
                  <a:extLst>
                    <a:ext uri="{9D8B030D-6E8A-4147-A177-3AD203B41FA5}">
                      <a16:colId xmlns:a16="http://schemas.microsoft.com/office/drawing/2014/main" val="20003"/>
                    </a:ext>
                  </a:extLst>
                </a:gridCol>
              </a:tblGrid>
              <a:tr h="334939">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Hemi</a:t>
                      </a:r>
                    </a:p>
                  </a:txBody>
                  <a:tcPr marL="35719" marR="35719" marT="35719" marB="35719" anchor="ct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Lobe</a:t>
                      </a:r>
                    </a:p>
                  </a:txBody>
                  <a:tcPr marL="35719" marR="35719" marT="35719" marB="35719"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Region</a:t>
                      </a:r>
                    </a:p>
                  </a:txBody>
                  <a:tcPr marL="35719" marR="35719" marT="35719" marB="35719"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P-value</a:t>
                      </a:r>
                    </a:p>
                  </a:txBody>
                  <a:tcPr marL="35719" marR="35719" marT="35719" marB="35719" anchor="ct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16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lateralorbitofrontal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1E-06</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1"/>
                  </a:ext>
                </a:extLst>
              </a:tr>
              <a:tr h="27268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2E-06</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2"/>
                  </a:ext>
                </a:extLst>
              </a:tr>
              <a:tr h="2716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rostralmiddlefrontal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5E-05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3"/>
                  </a:ext>
                </a:extLst>
              </a:tr>
              <a:tr h="2716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6E-05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4"/>
                  </a:ext>
                </a:extLst>
              </a:tr>
              <a:tr h="27268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8E-05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5"/>
                  </a:ext>
                </a:extLst>
              </a:tr>
              <a:tr h="448049">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rostralanteriorcingulate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6"/>
                  </a:ext>
                </a:extLst>
              </a:tr>
              <a:tr h="27268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caudalmiddlefrontal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7"/>
                  </a:ext>
                </a:extLst>
              </a:tr>
              <a:tr h="2716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8"/>
                  </a:ext>
                </a:extLst>
              </a:tr>
              <a:tr h="2716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lateralorbitofrontal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9"/>
                  </a:ext>
                </a:extLst>
              </a:tr>
              <a:tr h="27268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transversetemporal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10"/>
                  </a:ext>
                </a:extLst>
              </a:tr>
              <a:tr h="2716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dirty="0" err="1">
                          <a:ln>
                            <a:noFill/>
                          </a:ln>
                          <a:solidFill>
                            <a:schemeClr val="tx1"/>
                          </a:solidFill>
                          <a:effectLst/>
                          <a:latin typeface="Gill Sans" charset="0"/>
                          <a:ea typeface="ヒラギノ角ゴ ProN W3" charset="-128"/>
                          <a:cs typeface="ヒラギノ角ゴ ProN W3" charset="-128"/>
                          <a:sym typeface="Gill Sans" charset="0"/>
                        </a:rPr>
                        <a:t>parsopercularis</a:t>
                      </a: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3E-04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11"/>
                  </a:ext>
                </a:extLst>
              </a:tr>
              <a:tr h="27268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12"/>
                  </a:ext>
                </a:extLst>
              </a:tr>
              <a:tr h="27161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4E-02</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13"/>
                  </a:ext>
                </a:extLst>
              </a:tr>
              <a:tr h="448049">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rostralanteriorcingulate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2E-01</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29" name="TextBox 28">
            <a:extLst>
              <a:ext uri="{FF2B5EF4-FFF2-40B4-BE49-F238E27FC236}">
                <a16:creationId xmlns:a16="http://schemas.microsoft.com/office/drawing/2014/main" id="{A51F8F7C-1CE5-B54A-B8DD-FACB2504DA2E}"/>
              </a:ext>
            </a:extLst>
          </p:cNvPr>
          <p:cNvSpPr txBox="1"/>
          <p:nvPr/>
        </p:nvSpPr>
        <p:spPr>
          <a:xfrm>
            <a:off x="9040367" y="6490900"/>
            <a:ext cx="3075433" cy="276999"/>
          </a:xfrm>
          <a:prstGeom prst="rect">
            <a:avLst/>
          </a:prstGeom>
          <a:noFill/>
        </p:spPr>
        <p:txBody>
          <a:bodyPr wrap="square" rtlCol="0">
            <a:spAutoFit/>
          </a:bodyPr>
          <a:lstStyle/>
          <a:p>
            <a:r>
              <a:rPr lang="en-US" sz="1200" dirty="0"/>
              <a:t>Bakken, Dale, Schork, Human Heredity (2011)</a:t>
            </a:r>
          </a:p>
        </p:txBody>
      </p:sp>
      <p:sp>
        <p:nvSpPr>
          <p:cNvPr id="5" name="TextBox 4">
            <a:extLst>
              <a:ext uri="{FF2B5EF4-FFF2-40B4-BE49-F238E27FC236}">
                <a16:creationId xmlns:a16="http://schemas.microsoft.com/office/drawing/2014/main" id="{9C01781F-96F3-9C4C-B56E-F2CEAA4355B0}"/>
              </a:ext>
            </a:extLst>
          </p:cNvPr>
          <p:cNvSpPr txBox="1"/>
          <p:nvPr/>
        </p:nvSpPr>
        <p:spPr>
          <a:xfrm>
            <a:off x="2578784" y="2546425"/>
            <a:ext cx="2589876" cy="307777"/>
          </a:xfrm>
          <a:prstGeom prst="rect">
            <a:avLst/>
          </a:prstGeom>
          <a:noFill/>
        </p:spPr>
        <p:txBody>
          <a:bodyPr wrap="none" rtlCol="0">
            <a:spAutoFit/>
          </a:bodyPr>
          <a:lstStyle/>
          <a:p>
            <a:r>
              <a:rPr lang="en-US" sz="1400" dirty="0">
                <a:solidFill>
                  <a:srgbClr val="FF0000"/>
                </a:solidFill>
              </a:rPr>
              <a:t>Southeast -&gt; Northwest </a:t>
            </a:r>
            <a:r>
              <a:rPr lang="en-US" sz="1400" dirty="0" err="1">
                <a:solidFill>
                  <a:srgbClr val="FF0000"/>
                </a:solidFill>
              </a:rPr>
              <a:t>Gradiant</a:t>
            </a:r>
            <a:endParaRPr lang="en-US" sz="1400" dirty="0">
              <a:solidFill>
                <a:srgbClr val="FF0000"/>
              </a:solidFill>
            </a:endParaRPr>
          </a:p>
        </p:txBody>
      </p:sp>
      <p:sp>
        <p:nvSpPr>
          <p:cNvPr id="31" name="TextBox 30">
            <a:extLst>
              <a:ext uri="{FF2B5EF4-FFF2-40B4-BE49-F238E27FC236}">
                <a16:creationId xmlns:a16="http://schemas.microsoft.com/office/drawing/2014/main" id="{D462AE9A-4B15-6449-9218-BB08349C7685}"/>
              </a:ext>
            </a:extLst>
          </p:cNvPr>
          <p:cNvSpPr txBox="1"/>
          <p:nvPr/>
        </p:nvSpPr>
        <p:spPr>
          <a:xfrm>
            <a:off x="321385" y="6084952"/>
            <a:ext cx="7620000" cy="646331"/>
          </a:xfrm>
          <a:prstGeom prst="rect">
            <a:avLst/>
          </a:prstGeom>
          <a:noFill/>
        </p:spPr>
        <p:txBody>
          <a:bodyPr wrap="square">
            <a:spAutoFit/>
          </a:bodyPr>
          <a:lstStyle/>
          <a:p>
            <a:pPr marL="0" indent="0"/>
            <a:r>
              <a:rPr lang="en-US" sz="1800" b="1" dirty="0"/>
              <a:t>Covariates:  Age, sex, diagnosis, height, BMI (these effects were eliminated!) </a:t>
            </a:r>
          </a:p>
          <a:p>
            <a:pPr marL="0" indent="0"/>
            <a:r>
              <a:rPr lang="en-US" sz="1800" dirty="0"/>
              <a:t>No association with: hippocampal volume, cortical thickness, cerebellar volume</a:t>
            </a:r>
          </a:p>
        </p:txBody>
      </p:sp>
    </p:spTree>
    <p:extLst>
      <p:ext uri="{BB962C8B-B14F-4D97-AF65-F5344CB8AC3E}">
        <p14:creationId xmlns:p14="http://schemas.microsoft.com/office/powerpoint/2010/main" val="199559733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7" name="Picture 3"/>
          <p:cNvPicPr>
            <a:picLocks noGrp="1" noChangeAspect="1" noChangeArrowheads="1"/>
          </p:cNvPicPr>
          <p:nvPr>
            <p:ph sz="half" idx="1"/>
          </p:nvPr>
        </p:nvPicPr>
        <p:blipFill>
          <a:blip r:embed="rId2"/>
          <a:srcRect/>
          <a:stretch>
            <a:fillRect/>
          </a:stretch>
        </p:blipFill>
        <p:spPr>
          <a:xfrm rot="60000">
            <a:off x="4849308" y="1070724"/>
            <a:ext cx="6632882" cy="5639706"/>
          </a:xfrm>
          <a:solidFill>
            <a:schemeClr val="bg1"/>
          </a:solidFill>
        </p:spPr>
      </p:pic>
      <p:sp>
        <p:nvSpPr>
          <p:cNvPr id="179267" name="Text Box 7"/>
          <p:cNvSpPr txBox="1">
            <a:spLocks noChangeArrowheads="1"/>
          </p:cNvSpPr>
          <p:nvPr/>
        </p:nvSpPr>
        <p:spPr bwMode="auto">
          <a:xfrm>
            <a:off x="433023" y="137779"/>
            <a:ext cx="11524694" cy="523220"/>
          </a:xfrm>
          <a:prstGeom prst="rect">
            <a:avLst/>
          </a:prstGeom>
          <a:noFill/>
          <a:ln w="9525">
            <a:noFill/>
            <a:miter lim="800000"/>
            <a:headEnd/>
            <a:tailEnd/>
          </a:ln>
        </p:spPr>
        <p:txBody>
          <a:bodyPr wrap="square">
            <a:prstTxWarp prst="textNoShape">
              <a:avLst/>
            </a:prstTxWarp>
            <a:spAutoFit/>
          </a:bodyPr>
          <a:lstStyle/>
          <a:p>
            <a:r>
              <a:rPr lang="en-US" sz="2800" b="1" dirty="0" err="1"/>
              <a:t>Lewontin’s</a:t>
            </a:r>
            <a:r>
              <a:rPr lang="en-US" sz="2800" b="1" dirty="0"/>
              <a:t> 1972 Study and Its Implications for Studies of Genetic Variation</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0000">
            <a:off x="351515" y="834207"/>
            <a:ext cx="4032250" cy="208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3720" y="2998058"/>
            <a:ext cx="1747838" cy="746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203D5ED2-B233-5D45-A130-C177A394D4A5}"/>
              </a:ext>
            </a:extLst>
          </p:cNvPr>
          <p:cNvPicPr>
            <a:picLocks noChangeAspect="1"/>
          </p:cNvPicPr>
          <p:nvPr/>
        </p:nvPicPr>
        <p:blipFill>
          <a:blip r:embed="rId5"/>
          <a:stretch>
            <a:fillRect/>
          </a:stretch>
        </p:blipFill>
        <p:spPr>
          <a:xfrm>
            <a:off x="433023" y="4020687"/>
            <a:ext cx="914858" cy="1389513"/>
          </a:xfrm>
          <a:prstGeom prst="rect">
            <a:avLst/>
          </a:prstGeom>
        </p:spPr>
      </p:pic>
      <p:pic>
        <p:nvPicPr>
          <p:cNvPr id="3" name="Picture 2">
            <a:extLst>
              <a:ext uri="{FF2B5EF4-FFF2-40B4-BE49-F238E27FC236}">
                <a16:creationId xmlns:a16="http://schemas.microsoft.com/office/drawing/2014/main" id="{F5CBED87-80A4-634B-A46B-709918E51B48}"/>
              </a:ext>
            </a:extLst>
          </p:cNvPr>
          <p:cNvPicPr>
            <a:picLocks noChangeAspect="1"/>
          </p:cNvPicPr>
          <p:nvPr/>
        </p:nvPicPr>
        <p:blipFill>
          <a:blip r:embed="rId6"/>
          <a:stretch>
            <a:fillRect/>
          </a:stretch>
        </p:blipFill>
        <p:spPr>
          <a:xfrm>
            <a:off x="1910210" y="4020686"/>
            <a:ext cx="914859" cy="1389514"/>
          </a:xfrm>
          <a:prstGeom prst="rect">
            <a:avLst/>
          </a:prstGeom>
        </p:spPr>
      </p:pic>
      <p:pic>
        <p:nvPicPr>
          <p:cNvPr id="4" name="Picture 3">
            <a:extLst>
              <a:ext uri="{FF2B5EF4-FFF2-40B4-BE49-F238E27FC236}">
                <a16:creationId xmlns:a16="http://schemas.microsoft.com/office/drawing/2014/main" id="{F45DFA4E-333D-E14B-BBE8-4DF81AB8BFEE}"/>
              </a:ext>
            </a:extLst>
          </p:cNvPr>
          <p:cNvPicPr>
            <a:picLocks noChangeAspect="1"/>
          </p:cNvPicPr>
          <p:nvPr/>
        </p:nvPicPr>
        <p:blipFill>
          <a:blip r:embed="rId7"/>
          <a:stretch>
            <a:fillRect/>
          </a:stretch>
        </p:blipFill>
        <p:spPr>
          <a:xfrm>
            <a:off x="3387398" y="4045567"/>
            <a:ext cx="914859" cy="1339752"/>
          </a:xfrm>
          <a:prstGeom prst="rect">
            <a:avLst/>
          </a:prstGeom>
        </p:spPr>
      </p:pic>
      <p:pic>
        <p:nvPicPr>
          <p:cNvPr id="5" name="Picture 4">
            <a:extLst>
              <a:ext uri="{FF2B5EF4-FFF2-40B4-BE49-F238E27FC236}">
                <a16:creationId xmlns:a16="http://schemas.microsoft.com/office/drawing/2014/main" id="{21C6EF33-8C0F-E44A-9AC8-BBF9B2F55F1D}"/>
              </a:ext>
            </a:extLst>
          </p:cNvPr>
          <p:cNvPicPr>
            <a:picLocks noChangeAspect="1"/>
          </p:cNvPicPr>
          <p:nvPr/>
        </p:nvPicPr>
        <p:blipFill>
          <a:blip r:embed="rId8"/>
          <a:stretch>
            <a:fillRect/>
          </a:stretch>
        </p:blipFill>
        <p:spPr>
          <a:xfrm>
            <a:off x="1143000" y="5428129"/>
            <a:ext cx="914858" cy="1339752"/>
          </a:xfrm>
          <a:prstGeom prst="rect">
            <a:avLst/>
          </a:prstGeom>
        </p:spPr>
      </p:pic>
      <p:pic>
        <p:nvPicPr>
          <p:cNvPr id="6" name="Picture 5">
            <a:extLst>
              <a:ext uri="{FF2B5EF4-FFF2-40B4-BE49-F238E27FC236}">
                <a16:creationId xmlns:a16="http://schemas.microsoft.com/office/drawing/2014/main" id="{A5CA78A6-1781-A44E-B7BC-EA00F327787B}"/>
              </a:ext>
            </a:extLst>
          </p:cNvPr>
          <p:cNvPicPr>
            <a:picLocks noChangeAspect="1"/>
          </p:cNvPicPr>
          <p:nvPr/>
        </p:nvPicPr>
        <p:blipFill>
          <a:blip r:embed="rId9"/>
          <a:stretch>
            <a:fillRect/>
          </a:stretch>
        </p:blipFill>
        <p:spPr>
          <a:xfrm>
            <a:off x="2648792" y="5432023"/>
            <a:ext cx="914858" cy="1335858"/>
          </a:xfrm>
          <a:prstGeom prst="rect">
            <a:avLst/>
          </a:prstGeom>
        </p:spPr>
      </p:pic>
      <p:sp>
        <p:nvSpPr>
          <p:cNvPr id="7" name="Rectangle 6">
            <a:extLst>
              <a:ext uri="{FF2B5EF4-FFF2-40B4-BE49-F238E27FC236}">
                <a16:creationId xmlns:a16="http://schemas.microsoft.com/office/drawing/2014/main" id="{8BB62B13-1EC2-3945-A324-1CAA68119285}"/>
              </a:ext>
            </a:extLst>
          </p:cNvPr>
          <p:cNvSpPr/>
          <p:nvPr/>
        </p:nvSpPr>
        <p:spPr>
          <a:xfrm>
            <a:off x="5181600" y="6248400"/>
            <a:ext cx="6019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76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21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1"/>
          <p:cNvSpPr>
            <a:spLocks noGrp="1" noChangeArrowheads="1"/>
          </p:cNvSpPr>
          <p:nvPr>
            <p:ph type="title"/>
          </p:nvPr>
        </p:nvSpPr>
        <p:spPr>
          <a:xfrm>
            <a:off x="381000" y="246311"/>
            <a:ext cx="11658600" cy="591889"/>
          </a:xfrm>
        </p:spPr>
        <p:txBody>
          <a:bodyPr>
            <a:normAutofit/>
          </a:bodyPr>
          <a:lstStyle/>
          <a:p>
            <a:r>
              <a:rPr lang="en-US" sz="2800" b="1" dirty="0">
                <a:latin typeface="+mn-lt"/>
              </a:rPr>
              <a:t>Frontotemporal Regions Are Most Associated with NW-SE Gradient</a:t>
            </a:r>
          </a:p>
        </p:txBody>
      </p:sp>
      <p:sp>
        <p:nvSpPr>
          <p:cNvPr id="6" name="Rectangle 5"/>
          <p:cNvSpPr/>
          <p:nvPr/>
        </p:nvSpPr>
        <p:spPr>
          <a:xfrm>
            <a:off x="723900" y="5775641"/>
            <a:ext cx="10972800" cy="646331"/>
          </a:xfrm>
          <a:prstGeom prst="rect">
            <a:avLst/>
          </a:prstGeom>
        </p:spPr>
        <p:txBody>
          <a:bodyPr wrap="square">
            <a:spAutoFit/>
          </a:bodyPr>
          <a:lstStyle/>
          <a:p>
            <a:pPr algn="just"/>
            <a:r>
              <a:rPr lang="en-US" dirty="0"/>
              <a:t>Color maps that indicate nominal -log10(P-value) of association between NW–SE admixture and cortical area across the reconstructed cortical surface, while controlling for height, weight, BMI, age, sex, and diagnosis.</a:t>
            </a:r>
          </a:p>
        </p:txBody>
      </p:sp>
      <p:grpSp>
        <p:nvGrpSpPr>
          <p:cNvPr id="9" name="Group 8"/>
          <p:cNvGrpSpPr/>
          <p:nvPr/>
        </p:nvGrpSpPr>
        <p:grpSpPr>
          <a:xfrm>
            <a:off x="495300" y="1333500"/>
            <a:ext cx="11201399" cy="4191000"/>
            <a:chOff x="152400" y="1524000"/>
            <a:chExt cx="8826175" cy="3429000"/>
          </a:xfrm>
        </p:grpSpPr>
        <p:pic>
          <p:nvPicPr>
            <p:cNvPr id="374787" name="Picture 3"/>
            <p:cNvPicPr>
              <a:picLocks noChangeAspect="1" noChangeArrowheads="1"/>
            </p:cNvPicPr>
            <p:nvPr/>
          </p:nvPicPr>
          <p:blipFill>
            <a:blip r:embed="rId2" cstate="print"/>
            <a:srcRect/>
            <a:stretch>
              <a:fillRect/>
            </a:stretch>
          </p:blipFill>
          <p:spPr bwMode="auto">
            <a:xfrm>
              <a:off x="152400" y="1524000"/>
              <a:ext cx="8826175" cy="3352800"/>
            </a:xfrm>
            <a:prstGeom prst="rect">
              <a:avLst/>
            </a:prstGeom>
            <a:noFill/>
            <a:ln w="9525">
              <a:noFill/>
              <a:miter lim="800000"/>
              <a:headEnd/>
              <a:tailEnd/>
            </a:ln>
          </p:spPr>
        </p:pic>
        <p:sp>
          <p:nvSpPr>
            <p:cNvPr id="8" name="Rectangle 7"/>
            <p:cNvSpPr/>
            <p:nvPr/>
          </p:nvSpPr>
          <p:spPr>
            <a:xfrm>
              <a:off x="533400" y="4800600"/>
              <a:ext cx="777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5C5151E-4386-BE4B-97CF-046751A6F175}"/>
              </a:ext>
            </a:extLst>
          </p:cNvPr>
          <p:cNvSpPr txBox="1"/>
          <p:nvPr/>
        </p:nvSpPr>
        <p:spPr>
          <a:xfrm>
            <a:off x="9040367" y="6490900"/>
            <a:ext cx="3075433" cy="276999"/>
          </a:xfrm>
          <a:prstGeom prst="rect">
            <a:avLst/>
          </a:prstGeom>
          <a:noFill/>
        </p:spPr>
        <p:txBody>
          <a:bodyPr wrap="square" rtlCol="0">
            <a:spAutoFit/>
          </a:bodyPr>
          <a:lstStyle/>
          <a:p>
            <a:r>
              <a:rPr lang="en-US" sz="1200" dirty="0"/>
              <a:t>Bakken, Dale, Schork, Human Heredity (2011)</a:t>
            </a:r>
          </a:p>
        </p:txBody>
      </p:sp>
    </p:spTree>
    <p:extLst>
      <p:ext uri="{BB962C8B-B14F-4D97-AF65-F5344CB8AC3E}">
        <p14:creationId xmlns:p14="http://schemas.microsoft.com/office/powerpoint/2010/main" val="190419398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0" y="228600"/>
            <a:ext cx="12344400" cy="60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3640" tIns="11820" rIns="23640" bIns="11820">
            <a:spAutoFit/>
          </a:bodyPr>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a:r>
              <a:rPr lang="en-US" sz="2800" b="1" dirty="0"/>
              <a:t>Ancestry Effects on Neuroimaging-Guided Pediatric Diagnoses</a:t>
            </a:r>
          </a:p>
          <a:p>
            <a:pPr algn="ctr">
              <a:spcAft>
                <a:spcPct val="15000"/>
              </a:spcAft>
            </a:pPr>
            <a:endParaRPr lang="en-US" sz="1000" b="1" dirty="0">
              <a:solidFill>
                <a:srgbClr val="990000"/>
              </a:solidFill>
            </a:endParaRPr>
          </a:p>
        </p:txBody>
      </p:sp>
      <p:pic>
        <p:nvPicPr>
          <p:cNvPr id="2" name="Picture 1">
            <a:extLst>
              <a:ext uri="{FF2B5EF4-FFF2-40B4-BE49-F238E27FC236}">
                <a16:creationId xmlns:a16="http://schemas.microsoft.com/office/drawing/2014/main" id="{27316FF4-D019-AC44-ACD5-95DA0891ADD8}"/>
              </a:ext>
            </a:extLst>
          </p:cNvPr>
          <p:cNvPicPr>
            <a:picLocks noChangeAspect="1"/>
          </p:cNvPicPr>
          <p:nvPr/>
        </p:nvPicPr>
        <p:blipFill>
          <a:blip r:embed="rId2"/>
          <a:stretch>
            <a:fillRect/>
          </a:stretch>
        </p:blipFill>
        <p:spPr>
          <a:xfrm>
            <a:off x="5867400" y="975359"/>
            <a:ext cx="5220575" cy="5529851"/>
          </a:xfrm>
          <a:prstGeom prst="rect">
            <a:avLst/>
          </a:prstGeom>
          <a:ln>
            <a:solidFill>
              <a:schemeClr val="tx1"/>
            </a:solidFill>
          </a:ln>
        </p:spPr>
      </p:pic>
      <p:pic>
        <p:nvPicPr>
          <p:cNvPr id="3" name="Picture 2">
            <a:extLst>
              <a:ext uri="{FF2B5EF4-FFF2-40B4-BE49-F238E27FC236}">
                <a16:creationId xmlns:a16="http://schemas.microsoft.com/office/drawing/2014/main" id="{4B76889F-4FEA-2748-B5C9-855C0C32A450}"/>
              </a:ext>
            </a:extLst>
          </p:cNvPr>
          <p:cNvPicPr>
            <a:picLocks noChangeAspect="1"/>
          </p:cNvPicPr>
          <p:nvPr/>
        </p:nvPicPr>
        <p:blipFill>
          <a:blip r:embed="rId3"/>
          <a:stretch>
            <a:fillRect/>
          </a:stretch>
        </p:blipFill>
        <p:spPr>
          <a:xfrm>
            <a:off x="990600" y="975359"/>
            <a:ext cx="3994475" cy="5529851"/>
          </a:xfrm>
          <a:prstGeom prst="rect">
            <a:avLst/>
          </a:prstGeom>
          <a:ln>
            <a:solidFill>
              <a:schemeClr val="tx1"/>
            </a:solidFill>
          </a:ln>
        </p:spPr>
      </p:pic>
    </p:spTree>
    <p:extLst>
      <p:ext uri="{BB962C8B-B14F-4D97-AF65-F5344CB8AC3E}">
        <p14:creationId xmlns:p14="http://schemas.microsoft.com/office/powerpoint/2010/main" val="1889982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0" y="228600"/>
            <a:ext cx="12344400" cy="60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3640" tIns="11820" rIns="23640" bIns="11820">
            <a:spAutoFit/>
          </a:bodyPr>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a:r>
              <a:rPr lang="en-US" sz="2800" b="1" dirty="0"/>
              <a:t>Ancestry Effects on Neuroimaging-Guided Pediatric Diagnoses</a:t>
            </a:r>
          </a:p>
          <a:p>
            <a:pPr algn="ctr">
              <a:spcAft>
                <a:spcPct val="15000"/>
              </a:spcAft>
            </a:pPr>
            <a:endParaRPr lang="en-US" sz="1000" b="1" dirty="0">
              <a:solidFill>
                <a:srgbClr val="990000"/>
              </a:solidFill>
            </a:endParaRPr>
          </a:p>
        </p:txBody>
      </p:sp>
      <p:sp>
        <p:nvSpPr>
          <p:cNvPr id="14" name="Text Box 21"/>
          <p:cNvSpPr txBox="1">
            <a:spLocks noChangeArrowheads="1"/>
          </p:cNvSpPr>
          <p:nvPr/>
        </p:nvSpPr>
        <p:spPr bwMode="auto">
          <a:xfrm>
            <a:off x="7122584" y="936392"/>
            <a:ext cx="40103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marL="0" indent="0" algn="just"/>
            <a:r>
              <a:rPr lang="en-US" sz="1000" b="1" dirty="0"/>
              <a:t>Figure 2: </a:t>
            </a:r>
            <a:r>
              <a:rPr lang="en-US" sz="1000" dirty="0"/>
              <a:t>Age and sex adjusted distribution of total cortical area and mean cortical thickness in individuals with various genetic ancestry.</a:t>
            </a:r>
          </a:p>
        </p:txBody>
      </p:sp>
      <p:pic>
        <p:nvPicPr>
          <p:cNvPr id="17" name="Picture 2074" descr="CortArea.Total _unscaled_residual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083773"/>
            <a:ext cx="2065367" cy="355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75" descr="CortThick.Mean _unscaled_residuals.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27761" y="1083772"/>
            <a:ext cx="2065367" cy="355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3732" y="4723864"/>
            <a:ext cx="4576472" cy="141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015503" y="6246618"/>
            <a:ext cx="4272929" cy="276999"/>
          </a:xfrm>
          <a:prstGeom prst="rect">
            <a:avLst/>
          </a:prstGeom>
          <a:noFill/>
        </p:spPr>
        <p:txBody>
          <a:bodyPr wrap="square" rtlCol="0">
            <a:spAutoFit/>
          </a:bodyPr>
          <a:lstStyle/>
          <a:p>
            <a:r>
              <a:rPr lang="en-US" sz="1200" dirty="0" err="1"/>
              <a:t>Bloss</a:t>
            </a:r>
            <a:r>
              <a:rPr lang="en-US" sz="1200" dirty="0"/>
              <a:t> et al. (2012) UCI International Imaging Genetics Conference </a:t>
            </a:r>
          </a:p>
        </p:txBody>
      </p:sp>
      <p:pic>
        <p:nvPicPr>
          <p:cNvPr id="3" name="Picture 2">
            <a:extLst>
              <a:ext uri="{FF2B5EF4-FFF2-40B4-BE49-F238E27FC236}">
                <a16:creationId xmlns:a16="http://schemas.microsoft.com/office/drawing/2014/main" id="{97E13EF9-744A-964B-ABEB-F3467A1BF7FA}"/>
              </a:ext>
            </a:extLst>
          </p:cNvPr>
          <p:cNvPicPr>
            <a:picLocks noChangeAspect="1"/>
          </p:cNvPicPr>
          <p:nvPr/>
        </p:nvPicPr>
        <p:blipFill>
          <a:blip r:embed="rId5"/>
          <a:stretch>
            <a:fillRect/>
          </a:stretch>
        </p:blipFill>
        <p:spPr>
          <a:xfrm>
            <a:off x="865916" y="3209981"/>
            <a:ext cx="5689600" cy="3313636"/>
          </a:xfrm>
          <a:prstGeom prst="rect">
            <a:avLst/>
          </a:prstGeom>
        </p:spPr>
      </p:pic>
      <p:pic>
        <p:nvPicPr>
          <p:cNvPr id="5" name="Picture 4">
            <a:extLst>
              <a:ext uri="{FF2B5EF4-FFF2-40B4-BE49-F238E27FC236}">
                <a16:creationId xmlns:a16="http://schemas.microsoft.com/office/drawing/2014/main" id="{0FB96856-667F-1F47-B07F-7D3D15C7C8C3}"/>
              </a:ext>
            </a:extLst>
          </p:cNvPr>
          <p:cNvPicPr>
            <a:picLocks noChangeAspect="1"/>
          </p:cNvPicPr>
          <p:nvPr/>
        </p:nvPicPr>
        <p:blipFill>
          <a:blip r:embed="rId6"/>
          <a:stretch>
            <a:fillRect/>
          </a:stretch>
        </p:blipFill>
        <p:spPr>
          <a:xfrm>
            <a:off x="652381" y="1083772"/>
            <a:ext cx="2882900" cy="1779667"/>
          </a:xfrm>
          <a:prstGeom prst="rect">
            <a:avLst/>
          </a:prstGeom>
        </p:spPr>
      </p:pic>
      <p:pic>
        <p:nvPicPr>
          <p:cNvPr id="6" name="Picture 5">
            <a:extLst>
              <a:ext uri="{FF2B5EF4-FFF2-40B4-BE49-F238E27FC236}">
                <a16:creationId xmlns:a16="http://schemas.microsoft.com/office/drawing/2014/main" id="{AF7F36DF-DD09-9E49-BDD5-8EB0A94C808E}"/>
              </a:ext>
            </a:extLst>
          </p:cNvPr>
          <p:cNvPicPr>
            <a:picLocks noChangeAspect="1"/>
          </p:cNvPicPr>
          <p:nvPr/>
        </p:nvPicPr>
        <p:blipFill>
          <a:blip r:embed="rId7"/>
          <a:stretch>
            <a:fillRect/>
          </a:stretch>
        </p:blipFill>
        <p:spPr>
          <a:xfrm>
            <a:off x="3710716" y="1046027"/>
            <a:ext cx="2882900" cy="1816064"/>
          </a:xfrm>
          <a:prstGeom prst="rect">
            <a:avLst/>
          </a:prstGeom>
        </p:spPr>
      </p:pic>
    </p:spTree>
    <p:extLst>
      <p:ext uri="{BB962C8B-B14F-4D97-AF65-F5344CB8AC3E}">
        <p14:creationId xmlns:p14="http://schemas.microsoft.com/office/powerpoint/2010/main" val="163762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26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1244448" y="223836"/>
            <a:ext cx="98999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b="1" dirty="0"/>
              <a:t>Population Stratification and False Positive Associations</a:t>
            </a:r>
          </a:p>
        </p:txBody>
      </p:sp>
      <p:sp>
        <p:nvSpPr>
          <p:cNvPr id="83971" name="Freeform 3"/>
          <p:cNvSpPr>
            <a:spLocks/>
          </p:cNvSpPr>
          <p:nvPr/>
        </p:nvSpPr>
        <p:spPr bwMode="auto">
          <a:xfrm>
            <a:off x="1828801" y="1447801"/>
            <a:ext cx="3954463" cy="3052763"/>
          </a:xfrm>
          <a:custGeom>
            <a:avLst/>
            <a:gdLst>
              <a:gd name="T0" fmla="*/ 655638 w 2491"/>
              <a:gd name="T1" fmla="*/ 547688 h 1923"/>
              <a:gd name="T2" fmla="*/ 579438 w 2491"/>
              <a:gd name="T3" fmla="*/ 741363 h 1923"/>
              <a:gd name="T4" fmla="*/ 454025 w 2491"/>
              <a:gd name="T5" fmla="*/ 827088 h 1923"/>
              <a:gd name="T6" fmla="*/ 338138 w 2491"/>
              <a:gd name="T7" fmla="*/ 1000125 h 1923"/>
              <a:gd name="T8" fmla="*/ 319088 w 2491"/>
              <a:gd name="T9" fmla="*/ 1125538 h 1923"/>
              <a:gd name="T10" fmla="*/ 242888 w 2491"/>
              <a:gd name="T11" fmla="*/ 1241425 h 1923"/>
              <a:gd name="T12" fmla="*/ 39688 w 2491"/>
              <a:gd name="T13" fmla="*/ 1423988 h 1923"/>
              <a:gd name="T14" fmla="*/ 88900 w 2491"/>
              <a:gd name="T15" fmla="*/ 1741488 h 1923"/>
              <a:gd name="T16" fmla="*/ 290513 w 2491"/>
              <a:gd name="T17" fmla="*/ 1693863 h 1923"/>
              <a:gd name="T18" fmla="*/ 434975 w 2491"/>
              <a:gd name="T19" fmla="*/ 1847850 h 1923"/>
              <a:gd name="T20" fmla="*/ 347663 w 2491"/>
              <a:gd name="T21" fmla="*/ 2319338 h 1923"/>
              <a:gd name="T22" fmla="*/ 588963 w 2491"/>
              <a:gd name="T23" fmla="*/ 2405063 h 1923"/>
              <a:gd name="T24" fmla="*/ 944563 w 2491"/>
              <a:gd name="T25" fmla="*/ 2674938 h 1923"/>
              <a:gd name="T26" fmla="*/ 1157288 w 2491"/>
              <a:gd name="T27" fmla="*/ 2906713 h 1923"/>
              <a:gd name="T28" fmla="*/ 1416050 w 2491"/>
              <a:gd name="T29" fmla="*/ 3041650 h 1923"/>
              <a:gd name="T30" fmla="*/ 1570038 w 2491"/>
              <a:gd name="T31" fmla="*/ 2954338 h 1923"/>
              <a:gd name="T32" fmla="*/ 1849438 w 2491"/>
              <a:gd name="T33" fmla="*/ 2887663 h 1923"/>
              <a:gd name="T34" fmla="*/ 2455863 w 2491"/>
              <a:gd name="T35" fmla="*/ 3051175 h 1923"/>
              <a:gd name="T36" fmla="*/ 2600325 w 2491"/>
              <a:gd name="T37" fmla="*/ 3011488 h 1923"/>
              <a:gd name="T38" fmla="*/ 2687638 w 2491"/>
              <a:gd name="T39" fmla="*/ 2897188 h 1923"/>
              <a:gd name="T40" fmla="*/ 3140075 w 2491"/>
              <a:gd name="T41" fmla="*/ 2762250 h 1923"/>
              <a:gd name="T42" fmla="*/ 3303588 w 2491"/>
              <a:gd name="T43" fmla="*/ 2627313 h 1923"/>
              <a:gd name="T44" fmla="*/ 3322638 w 2491"/>
              <a:gd name="T45" fmla="*/ 2376488 h 1923"/>
              <a:gd name="T46" fmla="*/ 3649663 w 2491"/>
              <a:gd name="T47" fmla="*/ 2117725 h 1923"/>
              <a:gd name="T48" fmla="*/ 3881438 w 2491"/>
              <a:gd name="T49" fmla="*/ 2020888 h 1923"/>
              <a:gd name="T50" fmla="*/ 3929063 w 2491"/>
              <a:gd name="T51" fmla="*/ 1809750 h 1923"/>
              <a:gd name="T52" fmla="*/ 3919538 w 2491"/>
              <a:gd name="T53" fmla="*/ 1357313 h 1923"/>
              <a:gd name="T54" fmla="*/ 3706813 w 2491"/>
              <a:gd name="T55" fmla="*/ 1144588 h 1923"/>
              <a:gd name="T56" fmla="*/ 3476625 w 2491"/>
              <a:gd name="T57" fmla="*/ 355600 h 1923"/>
              <a:gd name="T58" fmla="*/ 3100388 w 2491"/>
              <a:gd name="T59" fmla="*/ 28575 h 1923"/>
              <a:gd name="T60" fmla="*/ 2946400 w 2491"/>
              <a:gd name="T61" fmla="*/ 201613 h 1923"/>
              <a:gd name="T62" fmla="*/ 2638425 w 2491"/>
              <a:gd name="T63" fmla="*/ 298450 h 1923"/>
              <a:gd name="T64" fmla="*/ 2524125 w 2491"/>
              <a:gd name="T65" fmla="*/ 192088 h 1923"/>
              <a:gd name="T66" fmla="*/ 1811338 w 2491"/>
              <a:gd name="T67" fmla="*/ 336550 h 1923"/>
              <a:gd name="T68" fmla="*/ 1676400 w 2491"/>
              <a:gd name="T69" fmla="*/ 249238 h 1923"/>
              <a:gd name="T70" fmla="*/ 1406525 w 2491"/>
              <a:gd name="T71" fmla="*/ 403225 h 1923"/>
              <a:gd name="T72" fmla="*/ 963613 w 2491"/>
              <a:gd name="T73" fmla="*/ 125413 h 1923"/>
              <a:gd name="T74" fmla="*/ 752475 w 2491"/>
              <a:gd name="T75" fmla="*/ 279400 h 19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91" h="1923">
                <a:moveTo>
                  <a:pt x="450" y="339"/>
                </a:moveTo>
                <a:cubicBezTo>
                  <a:pt x="438" y="341"/>
                  <a:pt x="425" y="342"/>
                  <a:pt x="413" y="345"/>
                </a:cubicBezTo>
                <a:cubicBezTo>
                  <a:pt x="401" y="348"/>
                  <a:pt x="377" y="357"/>
                  <a:pt x="377" y="357"/>
                </a:cubicBezTo>
                <a:cubicBezTo>
                  <a:pt x="346" y="391"/>
                  <a:pt x="361" y="415"/>
                  <a:pt x="365" y="467"/>
                </a:cubicBezTo>
                <a:cubicBezTo>
                  <a:pt x="351" y="523"/>
                  <a:pt x="374" y="463"/>
                  <a:pt x="292" y="497"/>
                </a:cubicBezTo>
                <a:cubicBezTo>
                  <a:pt x="284" y="500"/>
                  <a:pt x="291" y="514"/>
                  <a:pt x="286" y="521"/>
                </a:cubicBezTo>
                <a:cubicBezTo>
                  <a:pt x="276" y="535"/>
                  <a:pt x="250" y="558"/>
                  <a:pt x="250" y="558"/>
                </a:cubicBezTo>
                <a:cubicBezTo>
                  <a:pt x="241" y="585"/>
                  <a:pt x="222" y="603"/>
                  <a:pt x="213" y="630"/>
                </a:cubicBezTo>
                <a:cubicBezTo>
                  <a:pt x="221" y="654"/>
                  <a:pt x="226" y="659"/>
                  <a:pt x="250" y="667"/>
                </a:cubicBezTo>
                <a:cubicBezTo>
                  <a:pt x="240" y="696"/>
                  <a:pt x="220" y="684"/>
                  <a:pt x="201" y="709"/>
                </a:cubicBezTo>
                <a:cubicBezTo>
                  <a:pt x="190" y="723"/>
                  <a:pt x="176" y="748"/>
                  <a:pt x="165" y="764"/>
                </a:cubicBezTo>
                <a:cubicBezTo>
                  <a:pt x="161" y="770"/>
                  <a:pt x="153" y="782"/>
                  <a:pt x="153" y="782"/>
                </a:cubicBezTo>
                <a:cubicBezTo>
                  <a:pt x="149" y="843"/>
                  <a:pt x="165" y="888"/>
                  <a:pt x="104" y="903"/>
                </a:cubicBezTo>
                <a:cubicBezTo>
                  <a:pt x="79" y="886"/>
                  <a:pt x="65" y="872"/>
                  <a:pt x="25" y="897"/>
                </a:cubicBezTo>
                <a:cubicBezTo>
                  <a:pt x="15" y="903"/>
                  <a:pt x="21" y="921"/>
                  <a:pt x="19" y="933"/>
                </a:cubicBezTo>
                <a:cubicBezTo>
                  <a:pt x="21" y="966"/>
                  <a:pt x="0" y="1079"/>
                  <a:pt x="56" y="1097"/>
                </a:cubicBezTo>
                <a:cubicBezTo>
                  <a:pt x="86" y="1095"/>
                  <a:pt x="117" y="1098"/>
                  <a:pt x="147" y="1091"/>
                </a:cubicBezTo>
                <a:cubicBezTo>
                  <a:pt x="161" y="1088"/>
                  <a:pt x="169" y="1070"/>
                  <a:pt x="183" y="1067"/>
                </a:cubicBezTo>
                <a:cubicBezTo>
                  <a:pt x="216" y="1059"/>
                  <a:pt x="200" y="1065"/>
                  <a:pt x="231" y="1049"/>
                </a:cubicBezTo>
                <a:cubicBezTo>
                  <a:pt x="291" y="1061"/>
                  <a:pt x="269" y="1094"/>
                  <a:pt x="274" y="1164"/>
                </a:cubicBezTo>
                <a:cubicBezTo>
                  <a:pt x="269" y="1250"/>
                  <a:pt x="271" y="1282"/>
                  <a:pt x="225" y="1346"/>
                </a:cubicBezTo>
                <a:cubicBezTo>
                  <a:pt x="214" y="1390"/>
                  <a:pt x="203" y="1408"/>
                  <a:pt x="219" y="1461"/>
                </a:cubicBezTo>
                <a:cubicBezTo>
                  <a:pt x="222" y="1472"/>
                  <a:pt x="256" y="1477"/>
                  <a:pt x="262" y="1479"/>
                </a:cubicBezTo>
                <a:cubicBezTo>
                  <a:pt x="318" y="1500"/>
                  <a:pt x="291" y="1501"/>
                  <a:pt x="371" y="1515"/>
                </a:cubicBezTo>
                <a:cubicBezTo>
                  <a:pt x="403" y="1538"/>
                  <a:pt x="439" y="1536"/>
                  <a:pt x="474" y="1558"/>
                </a:cubicBezTo>
                <a:cubicBezTo>
                  <a:pt x="525" y="1589"/>
                  <a:pt x="575" y="1626"/>
                  <a:pt x="595" y="1685"/>
                </a:cubicBezTo>
                <a:cubicBezTo>
                  <a:pt x="601" y="1740"/>
                  <a:pt x="593" y="1743"/>
                  <a:pt x="638" y="1758"/>
                </a:cubicBezTo>
                <a:cubicBezTo>
                  <a:pt x="666" y="1786"/>
                  <a:pt x="696" y="1810"/>
                  <a:pt x="729" y="1831"/>
                </a:cubicBezTo>
                <a:cubicBezTo>
                  <a:pt x="757" y="1849"/>
                  <a:pt x="773" y="1874"/>
                  <a:pt x="807" y="1885"/>
                </a:cubicBezTo>
                <a:cubicBezTo>
                  <a:pt x="837" y="1895"/>
                  <a:pt x="864" y="1902"/>
                  <a:pt x="892" y="1916"/>
                </a:cubicBezTo>
                <a:cubicBezTo>
                  <a:pt x="914" y="1914"/>
                  <a:pt x="937" y="1915"/>
                  <a:pt x="959" y="1910"/>
                </a:cubicBezTo>
                <a:cubicBezTo>
                  <a:pt x="974" y="1907"/>
                  <a:pt x="986" y="1873"/>
                  <a:pt x="989" y="1861"/>
                </a:cubicBezTo>
                <a:cubicBezTo>
                  <a:pt x="998" y="1824"/>
                  <a:pt x="997" y="1798"/>
                  <a:pt x="1038" y="1788"/>
                </a:cubicBezTo>
                <a:cubicBezTo>
                  <a:pt x="1135" y="1796"/>
                  <a:pt x="1097" y="1796"/>
                  <a:pt x="1165" y="1819"/>
                </a:cubicBezTo>
                <a:cubicBezTo>
                  <a:pt x="1296" y="1917"/>
                  <a:pt x="1153" y="1865"/>
                  <a:pt x="1480" y="1873"/>
                </a:cubicBezTo>
                <a:cubicBezTo>
                  <a:pt x="1502" y="1894"/>
                  <a:pt x="1517" y="1912"/>
                  <a:pt x="1547" y="1922"/>
                </a:cubicBezTo>
                <a:cubicBezTo>
                  <a:pt x="1573" y="1920"/>
                  <a:pt x="1601" y="1923"/>
                  <a:pt x="1626" y="1916"/>
                </a:cubicBezTo>
                <a:cubicBezTo>
                  <a:pt x="1633" y="1914"/>
                  <a:pt x="1634" y="1903"/>
                  <a:pt x="1638" y="1897"/>
                </a:cubicBezTo>
                <a:cubicBezTo>
                  <a:pt x="1650" y="1881"/>
                  <a:pt x="1663" y="1865"/>
                  <a:pt x="1675" y="1849"/>
                </a:cubicBezTo>
                <a:cubicBezTo>
                  <a:pt x="1681" y="1841"/>
                  <a:pt x="1693" y="1825"/>
                  <a:pt x="1693" y="1825"/>
                </a:cubicBezTo>
                <a:cubicBezTo>
                  <a:pt x="1718" y="1749"/>
                  <a:pt x="1879" y="1777"/>
                  <a:pt x="1917" y="1776"/>
                </a:cubicBezTo>
                <a:cubicBezTo>
                  <a:pt x="1945" y="1762"/>
                  <a:pt x="1948" y="1747"/>
                  <a:pt x="1978" y="1740"/>
                </a:cubicBezTo>
                <a:cubicBezTo>
                  <a:pt x="1985" y="1729"/>
                  <a:pt x="2042" y="1681"/>
                  <a:pt x="2044" y="1679"/>
                </a:cubicBezTo>
                <a:cubicBezTo>
                  <a:pt x="2056" y="1671"/>
                  <a:pt x="2081" y="1655"/>
                  <a:pt x="2081" y="1655"/>
                </a:cubicBezTo>
                <a:cubicBezTo>
                  <a:pt x="2083" y="1647"/>
                  <a:pt x="2086" y="1639"/>
                  <a:pt x="2087" y="1631"/>
                </a:cubicBezTo>
                <a:cubicBezTo>
                  <a:pt x="2090" y="1586"/>
                  <a:pt x="2086" y="1541"/>
                  <a:pt x="2093" y="1497"/>
                </a:cubicBezTo>
                <a:cubicBezTo>
                  <a:pt x="2095" y="1486"/>
                  <a:pt x="2122" y="1463"/>
                  <a:pt x="2129" y="1455"/>
                </a:cubicBezTo>
                <a:cubicBezTo>
                  <a:pt x="2176" y="1399"/>
                  <a:pt x="2237" y="1369"/>
                  <a:pt x="2299" y="1334"/>
                </a:cubicBezTo>
                <a:cubicBezTo>
                  <a:pt x="2360" y="1300"/>
                  <a:pt x="2310" y="1315"/>
                  <a:pt x="2360" y="1303"/>
                </a:cubicBezTo>
                <a:cubicBezTo>
                  <a:pt x="2388" y="1289"/>
                  <a:pt x="2415" y="1280"/>
                  <a:pt x="2445" y="1273"/>
                </a:cubicBezTo>
                <a:cubicBezTo>
                  <a:pt x="2461" y="1251"/>
                  <a:pt x="2472" y="1228"/>
                  <a:pt x="2487" y="1206"/>
                </a:cubicBezTo>
                <a:cubicBezTo>
                  <a:pt x="2483" y="1184"/>
                  <a:pt x="2491" y="1156"/>
                  <a:pt x="2475" y="1140"/>
                </a:cubicBezTo>
                <a:cubicBezTo>
                  <a:pt x="2460" y="1126"/>
                  <a:pt x="2422" y="1153"/>
                  <a:pt x="2414" y="1134"/>
                </a:cubicBezTo>
                <a:cubicBezTo>
                  <a:pt x="2388" y="1070"/>
                  <a:pt x="2436" y="920"/>
                  <a:pt x="2469" y="855"/>
                </a:cubicBezTo>
                <a:cubicBezTo>
                  <a:pt x="2471" y="843"/>
                  <a:pt x="2476" y="830"/>
                  <a:pt x="2475" y="818"/>
                </a:cubicBezTo>
                <a:cubicBezTo>
                  <a:pt x="2469" y="752"/>
                  <a:pt x="2388" y="731"/>
                  <a:pt x="2335" y="721"/>
                </a:cubicBezTo>
                <a:cubicBezTo>
                  <a:pt x="2217" y="642"/>
                  <a:pt x="2410" y="418"/>
                  <a:pt x="2269" y="363"/>
                </a:cubicBezTo>
                <a:cubicBezTo>
                  <a:pt x="2249" y="313"/>
                  <a:pt x="2216" y="271"/>
                  <a:pt x="2190" y="224"/>
                </a:cubicBezTo>
                <a:cubicBezTo>
                  <a:pt x="2144" y="143"/>
                  <a:pt x="2113" y="54"/>
                  <a:pt x="2032" y="0"/>
                </a:cubicBezTo>
                <a:cubicBezTo>
                  <a:pt x="2002" y="3"/>
                  <a:pt x="1977" y="0"/>
                  <a:pt x="1953" y="18"/>
                </a:cubicBezTo>
                <a:cubicBezTo>
                  <a:pt x="1923" y="40"/>
                  <a:pt x="1912" y="77"/>
                  <a:pt x="1881" y="97"/>
                </a:cubicBezTo>
                <a:cubicBezTo>
                  <a:pt x="1838" y="162"/>
                  <a:pt x="1897" y="75"/>
                  <a:pt x="1856" y="127"/>
                </a:cubicBezTo>
                <a:cubicBezTo>
                  <a:pt x="1825" y="165"/>
                  <a:pt x="1826" y="189"/>
                  <a:pt x="1784" y="200"/>
                </a:cubicBezTo>
                <a:cubicBezTo>
                  <a:pt x="1743" y="198"/>
                  <a:pt x="1694" y="214"/>
                  <a:pt x="1662" y="188"/>
                </a:cubicBezTo>
                <a:cubicBezTo>
                  <a:pt x="1645" y="175"/>
                  <a:pt x="1645" y="137"/>
                  <a:pt x="1626" y="127"/>
                </a:cubicBezTo>
                <a:cubicBezTo>
                  <a:pt x="1615" y="122"/>
                  <a:pt x="1602" y="123"/>
                  <a:pt x="1590" y="121"/>
                </a:cubicBezTo>
                <a:cubicBezTo>
                  <a:pt x="1180" y="133"/>
                  <a:pt x="1309" y="73"/>
                  <a:pt x="1165" y="145"/>
                </a:cubicBezTo>
                <a:cubicBezTo>
                  <a:pt x="1159" y="169"/>
                  <a:pt x="1149" y="189"/>
                  <a:pt x="1141" y="212"/>
                </a:cubicBezTo>
                <a:cubicBezTo>
                  <a:pt x="1091" y="195"/>
                  <a:pt x="1151" y="221"/>
                  <a:pt x="1117" y="188"/>
                </a:cubicBezTo>
                <a:cubicBezTo>
                  <a:pt x="1105" y="176"/>
                  <a:pt x="1073" y="163"/>
                  <a:pt x="1056" y="157"/>
                </a:cubicBezTo>
                <a:cubicBezTo>
                  <a:pt x="970" y="165"/>
                  <a:pt x="999" y="159"/>
                  <a:pt x="959" y="218"/>
                </a:cubicBezTo>
                <a:cubicBezTo>
                  <a:pt x="949" y="269"/>
                  <a:pt x="938" y="260"/>
                  <a:pt x="886" y="254"/>
                </a:cubicBezTo>
                <a:cubicBezTo>
                  <a:pt x="859" y="236"/>
                  <a:pt x="855" y="214"/>
                  <a:pt x="838" y="188"/>
                </a:cubicBezTo>
                <a:cubicBezTo>
                  <a:pt x="811" y="48"/>
                  <a:pt x="765" y="84"/>
                  <a:pt x="607" y="79"/>
                </a:cubicBezTo>
                <a:cubicBezTo>
                  <a:pt x="583" y="81"/>
                  <a:pt x="559" y="80"/>
                  <a:pt x="535" y="85"/>
                </a:cubicBezTo>
                <a:cubicBezTo>
                  <a:pt x="501" y="92"/>
                  <a:pt x="492" y="151"/>
                  <a:pt x="474" y="176"/>
                </a:cubicBezTo>
                <a:cubicBezTo>
                  <a:pt x="456" y="230"/>
                  <a:pt x="464" y="284"/>
                  <a:pt x="450" y="339"/>
                </a:cubicBezTo>
                <a:close/>
              </a:path>
            </a:pathLst>
          </a:custGeom>
          <a:noFill/>
          <a:ln w="9525"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2" name="Freeform 4"/>
          <p:cNvSpPr>
            <a:spLocks/>
          </p:cNvSpPr>
          <p:nvPr/>
        </p:nvSpPr>
        <p:spPr bwMode="auto">
          <a:xfrm>
            <a:off x="6324600" y="1295401"/>
            <a:ext cx="4122738" cy="3279775"/>
          </a:xfrm>
          <a:custGeom>
            <a:avLst/>
            <a:gdLst>
              <a:gd name="T0" fmla="*/ 763588 w 2597"/>
              <a:gd name="T1" fmla="*/ 423863 h 2066"/>
              <a:gd name="T2" fmla="*/ 695325 w 2597"/>
              <a:gd name="T3" fmla="*/ 750888 h 2066"/>
              <a:gd name="T4" fmla="*/ 550863 w 2597"/>
              <a:gd name="T5" fmla="*/ 847725 h 2066"/>
              <a:gd name="T6" fmla="*/ 290513 w 2597"/>
              <a:gd name="T7" fmla="*/ 973138 h 2066"/>
              <a:gd name="T8" fmla="*/ 176213 w 2597"/>
              <a:gd name="T9" fmla="*/ 1089025 h 2066"/>
              <a:gd name="T10" fmla="*/ 22225 w 2597"/>
              <a:gd name="T11" fmla="*/ 1319213 h 2066"/>
              <a:gd name="T12" fmla="*/ 147638 w 2597"/>
              <a:gd name="T13" fmla="*/ 1646238 h 2066"/>
              <a:gd name="T14" fmla="*/ 330200 w 2597"/>
              <a:gd name="T15" fmla="*/ 1646238 h 2066"/>
              <a:gd name="T16" fmla="*/ 358775 w 2597"/>
              <a:gd name="T17" fmla="*/ 1762125 h 2066"/>
              <a:gd name="T18" fmla="*/ 261938 w 2597"/>
              <a:gd name="T19" fmla="*/ 2051050 h 2066"/>
              <a:gd name="T20" fmla="*/ 425450 w 2597"/>
              <a:gd name="T21" fmla="*/ 2493963 h 2066"/>
              <a:gd name="T22" fmla="*/ 512763 w 2597"/>
              <a:gd name="T23" fmla="*/ 2936875 h 2066"/>
              <a:gd name="T24" fmla="*/ 782638 w 2597"/>
              <a:gd name="T25" fmla="*/ 3003550 h 2066"/>
              <a:gd name="T26" fmla="*/ 955675 w 2597"/>
              <a:gd name="T27" fmla="*/ 3119438 h 2066"/>
              <a:gd name="T28" fmla="*/ 1109663 w 2597"/>
              <a:gd name="T29" fmla="*/ 3081338 h 2066"/>
              <a:gd name="T30" fmla="*/ 1273175 w 2597"/>
              <a:gd name="T31" fmla="*/ 2994025 h 2066"/>
              <a:gd name="T32" fmla="*/ 1408113 w 2597"/>
              <a:gd name="T33" fmla="*/ 2887663 h 2066"/>
              <a:gd name="T34" fmla="*/ 1619250 w 2597"/>
              <a:gd name="T35" fmla="*/ 2878138 h 2066"/>
              <a:gd name="T36" fmla="*/ 1936750 w 2597"/>
              <a:gd name="T37" fmla="*/ 3062288 h 2066"/>
              <a:gd name="T38" fmla="*/ 2216150 w 2597"/>
              <a:gd name="T39" fmla="*/ 3235325 h 2066"/>
              <a:gd name="T40" fmla="*/ 2408238 w 2597"/>
              <a:gd name="T41" fmla="*/ 3244850 h 2066"/>
              <a:gd name="T42" fmla="*/ 2438400 w 2597"/>
              <a:gd name="T43" fmla="*/ 3032125 h 2066"/>
              <a:gd name="T44" fmla="*/ 2495550 w 2597"/>
              <a:gd name="T45" fmla="*/ 2917825 h 2066"/>
              <a:gd name="T46" fmla="*/ 2755900 w 2597"/>
              <a:gd name="T47" fmla="*/ 2811463 h 2066"/>
              <a:gd name="T48" fmla="*/ 3332163 w 2597"/>
              <a:gd name="T49" fmla="*/ 2600325 h 2066"/>
              <a:gd name="T50" fmla="*/ 3419475 w 2597"/>
              <a:gd name="T51" fmla="*/ 2522538 h 2066"/>
              <a:gd name="T52" fmla="*/ 3689350 w 2597"/>
              <a:gd name="T53" fmla="*/ 2416175 h 2066"/>
              <a:gd name="T54" fmla="*/ 3621088 w 2597"/>
              <a:gd name="T55" fmla="*/ 2330450 h 2066"/>
              <a:gd name="T56" fmla="*/ 3708400 w 2597"/>
              <a:gd name="T57" fmla="*/ 2166938 h 2066"/>
              <a:gd name="T58" fmla="*/ 3987800 w 2597"/>
              <a:gd name="T59" fmla="*/ 1839913 h 2066"/>
              <a:gd name="T60" fmla="*/ 4122738 w 2597"/>
              <a:gd name="T61" fmla="*/ 1704975 h 2066"/>
              <a:gd name="T62" fmla="*/ 3987800 w 2597"/>
              <a:gd name="T63" fmla="*/ 1300163 h 2066"/>
              <a:gd name="T64" fmla="*/ 3929063 w 2597"/>
              <a:gd name="T65" fmla="*/ 925513 h 2066"/>
              <a:gd name="T66" fmla="*/ 3890963 w 2597"/>
              <a:gd name="T67" fmla="*/ 741363 h 2066"/>
              <a:gd name="T68" fmla="*/ 3611563 w 2597"/>
              <a:gd name="T69" fmla="*/ 404813 h 2066"/>
              <a:gd name="T70" fmla="*/ 3429000 w 2597"/>
              <a:gd name="T71" fmla="*/ 319088 h 2066"/>
              <a:gd name="T72" fmla="*/ 3121025 w 2597"/>
              <a:gd name="T73" fmla="*/ 328613 h 2066"/>
              <a:gd name="T74" fmla="*/ 2947988 w 2597"/>
              <a:gd name="T75" fmla="*/ 241300 h 2066"/>
              <a:gd name="T76" fmla="*/ 2505075 w 2597"/>
              <a:gd name="T77" fmla="*/ 298450 h 2066"/>
              <a:gd name="T78" fmla="*/ 1985963 w 2597"/>
              <a:gd name="T79" fmla="*/ 250825 h 2066"/>
              <a:gd name="T80" fmla="*/ 1754188 w 2597"/>
              <a:gd name="T81" fmla="*/ 115888 h 2066"/>
              <a:gd name="T82" fmla="*/ 1455738 w 2597"/>
              <a:gd name="T83" fmla="*/ 58738 h 2066"/>
              <a:gd name="T84" fmla="*/ 1071563 w 2597"/>
              <a:gd name="T85" fmla="*/ 0 h 2066"/>
              <a:gd name="T86" fmla="*/ 858838 w 2597"/>
              <a:gd name="T87" fmla="*/ 87313 h 2066"/>
              <a:gd name="T88" fmla="*/ 792163 w 2597"/>
              <a:gd name="T89" fmla="*/ 279400 h 20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97" h="2066">
                <a:moveTo>
                  <a:pt x="559" y="261"/>
                </a:moveTo>
                <a:cubicBezTo>
                  <a:pt x="533" y="263"/>
                  <a:pt x="507" y="262"/>
                  <a:pt x="481" y="267"/>
                </a:cubicBezTo>
                <a:cubicBezTo>
                  <a:pt x="453" y="273"/>
                  <a:pt x="437" y="361"/>
                  <a:pt x="432" y="388"/>
                </a:cubicBezTo>
                <a:cubicBezTo>
                  <a:pt x="434" y="416"/>
                  <a:pt x="438" y="445"/>
                  <a:pt x="438" y="473"/>
                </a:cubicBezTo>
                <a:cubicBezTo>
                  <a:pt x="438" y="491"/>
                  <a:pt x="447" y="518"/>
                  <a:pt x="432" y="528"/>
                </a:cubicBezTo>
                <a:cubicBezTo>
                  <a:pt x="408" y="544"/>
                  <a:pt x="375" y="532"/>
                  <a:pt x="347" y="534"/>
                </a:cubicBezTo>
                <a:cubicBezTo>
                  <a:pt x="311" y="543"/>
                  <a:pt x="281" y="553"/>
                  <a:pt x="244" y="558"/>
                </a:cubicBezTo>
                <a:cubicBezTo>
                  <a:pt x="214" y="568"/>
                  <a:pt x="205" y="593"/>
                  <a:pt x="183" y="613"/>
                </a:cubicBezTo>
                <a:cubicBezTo>
                  <a:pt x="174" y="685"/>
                  <a:pt x="186" y="654"/>
                  <a:pt x="129" y="673"/>
                </a:cubicBezTo>
                <a:cubicBezTo>
                  <a:pt x="123" y="677"/>
                  <a:pt x="118" y="683"/>
                  <a:pt x="111" y="686"/>
                </a:cubicBezTo>
                <a:cubicBezTo>
                  <a:pt x="99" y="691"/>
                  <a:pt x="74" y="698"/>
                  <a:pt x="74" y="698"/>
                </a:cubicBezTo>
                <a:cubicBezTo>
                  <a:pt x="59" y="744"/>
                  <a:pt x="32" y="785"/>
                  <a:pt x="14" y="831"/>
                </a:cubicBezTo>
                <a:cubicBezTo>
                  <a:pt x="11" y="852"/>
                  <a:pt x="0" y="871"/>
                  <a:pt x="2" y="892"/>
                </a:cubicBezTo>
                <a:cubicBezTo>
                  <a:pt x="5" y="928"/>
                  <a:pt x="60" y="1016"/>
                  <a:pt x="93" y="1037"/>
                </a:cubicBezTo>
                <a:cubicBezTo>
                  <a:pt x="125" y="1035"/>
                  <a:pt x="158" y="1031"/>
                  <a:pt x="190" y="1031"/>
                </a:cubicBezTo>
                <a:cubicBezTo>
                  <a:pt x="196" y="1031"/>
                  <a:pt x="205" y="1031"/>
                  <a:pt x="208" y="1037"/>
                </a:cubicBezTo>
                <a:cubicBezTo>
                  <a:pt x="214" y="1048"/>
                  <a:pt x="211" y="1062"/>
                  <a:pt x="214" y="1074"/>
                </a:cubicBezTo>
                <a:cubicBezTo>
                  <a:pt x="217" y="1086"/>
                  <a:pt x="226" y="1110"/>
                  <a:pt x="226" y="1110"/>
                </a:cubicBezTo>
                <a:cubicBezTo>
                  <a:pt x="226" y="1118"/>
                  <a:pt x="230" y="1203"/>
                  <a:pt x="214" y="1237"/>
                </a:cubicBezTo>
                <a:cubicBezTo>
                  <a:pt x="203" y="1259"/>
                  <a:pt x="165" y="1292"/>
                  <a:pt x="165" y="1292"/>
                </a:cubicBezTo>
                <a:cubicBezTo>
                  <a:pt x="171" y="1492"/>
                  <a:pt x="121" y="1479"/>
                  <a:pt x="244" y="1504"/>
                </a:cubicBezTo>
                <a:cubicBezTo>
                  <a:pt x="250" y="1529"/>
                  <a:pt x="262" y="1546"/>
                  <a:pt x="268" y="1571"/>
                </a:cubicBezTo>
                <a:cubicBezTo>
                  <a:pt x="272" y="1645"/>
                  <a:pt x="276" y="1713"/>
                  <a:pt x="299" y="1783"/>
                </a:cubicBezTo>
                <a:cubicBezTo>
                  <a:pt x="307" y="1807"/>
                  <a:pt x="310" y="1828"/>
                  <a:pt x="323" y="1850"/>
                </a:cubicBezTo>
                <a:cubicBezTo>
                  <a:pt x="330" y="1862"/>
                  <a:pt x="347" y="1886"/>
                  <a:pt x="347" y="1886"/>
                </a:cubicBezTo>
                <a:cubicBezTo>
                  <a:pt x="402" y="1882"/>
                  <a:pt x="442" y="1875"/>
                  <a:pt x="493" y="1892"/>
                </a:cubicBezTo>
                <a:cubicBezTo>
                  <a:pt x="535" y="1934"/>
                  <a:pt x="525" y="1934"/>
                  <a:pt x="584" y="1953"/>
                </a:cubicBezTo>
                <a:cubicBezTo>
                  <a:pt x="590" y="1957"/>
                  <a:pt x="595" y="1965"/>
                  <a:pt x="602" y="1965"/>
                </a:cubicBezTo>
                <a:cubicBezTo>
                  <a:pt x="615" y="1965"/>
                  <a:pt x="626" y="1957"/>
                  <a:pt x="638" y="1953"/>
                </a:cubicBezTo>
                <a:cubicBezTo>
                  <a:pt x="670" y="1942"/>
                  <a:pt x="650" y="1948"/>
                  <a:pt x="699" y="1941"/>
                </a:cubicBezTo>
                <a:cubicBezTo>
                  <a:pt x="721" y="1927"/>
                  <a:pt x="744" y="1923"/>
                  <a:pt x="766" y="1910"/>
                </a:cubicBezTo>
                <a:cubicBezTo>
                  <a:pt x="778" y="1903"/>
                  <a:pt x="802" y="1886"/>
                  <a:pt x="802" y="1886"/>
                </a:cubicBezTo>
                <a:cubicBezTo>
                  <a:pt x="815" y="1860"/>
                  <a:pt x="823" y="1847"/>
                  <a:pt x="850" y="1838"/>
                </a:cubicBezTo>
                <a:cubicBezTo>
                  <a:pt x="870" y="1825"/>
                  <a:pt x="865" y="1825"/>
                  <a:pt x="887" y="1819"/>
                </a:cubicBezTo>
                <a:cubicBezTo>
                  <a:pt x="903" y="1815"/>
                  <a:pt x="935" y="1807"/>
                  <a:pt x="935" y="1807"/>
                </a:cubicBezTo>
                <a:cubicBezTo>
                  <a:pt x="963" y="1809"/>
                  <a:pt x="992" y="1806"/>
                  <a:pt x="1020" y="1813"/>
                </a:cubicBezTo>
                <a:cubicBezTo>
                  <a:pt x="1053" y="1821"/>
                  <a:pt x="1070" y="1859"/>
                  <a:pt x="1099" y="1874"/>
                </a:cubicBezTo>
                <a:cubicBezTo>
                  <a:pt x="1138" y="1894"/>
                  <a:pt x="1181" y="1907"/>
                  <a:pt x="1220" y="1929"/>
                </a:cubicBezTo>
                <a:cubicBezTo>
                  <a:pt x="1254" y="1948"/>
                  <a:pt x="1279" y="1974"/>
                  <a:pt x="1317" y="1983"/>
                </a:cubicBezTo>
                <a:cubicBezTo>
                  <a:pt x="1344" y="2001"/>
                  <a:pt x="1368" y="2020"/>
                  <a:pt x="1396" y="2038"/>
                </a:cubicBezTo>
                <a:cubicBezTo>
                  <a:pt x="1407" y="2045"/>
                  <a:pt x="1432" y="2050"/>
                  <a:pt x="1432" y="2050"/>
                </a:cubicBezTo>
                <a:cubicBezTo>
                  <a:pt x="1460" y="2048"/>
                  <a:pt x="1499" y="2066"/>
                  <a:pt x="1517" y="2044"/>
                </a:cubicBezTo>
                <a:cubicBezTo>
                  <a:pt x="1541" y="2016"/>
                  <a:pt x="1524" y="1971"/>
                  <a:pt x="1529" y="1935"/>
                </a:cubicBezTo>
                <a:cubicBezTo>
                  <a:pt x="1530" y="1926"/>
                  <a:pt x="1532" y="1918"/>
                  <a:pt x="1536" y="1910"/>
                </a:cubicBezTo>
                <a:cubicBezTo>
                  <a:pt x="1543" y="1897"/>
                  <a:pt x="1552" y="1886"/>
                  <a:pt x="1560" y="1874"/>
                </a:cubicBezTo>
                <a:cubicBezTo>
                  <a:pt x="1567" y="1863"/>
                  <a:pt x="1560" y="1842"/>
                  <a:pt x="1572" y="1838"/>
                </a:cubicBezTo>
                <a:cubicBezTo>
                  <a:pt x="1578" y="1836"/>
                  <a:pt x="1584" y="1834"/>
                  <a:pt x="1590" y="1832"/>
                </a:cubicBezTo>
                <a:cubicBezTo>
                  <a:pt x="1626" y="1793"/>
                  <a:pt x="1686" y="1781"/>
                  <a:pt x="1736" y="1771"/>
                </a:cubicBezTo>
                <a:cubicBezTo>
                  <a:pt x="1774" y="1772"/>
                  <a:pt x="1909" y="1796"/>
                  <a:pt x="1972" y="1771"/>
                </a:cubicBezTo>
                <a:cubicBezTo>
                  <a:pt x="1990" y="1716"/>
                  <a:pt x="2050" y="1667"/>
                  <a:pt x="2099" y="1638"/>
                </a:cubicBezTo>
                <a:cubicBezTo>
                  <a:pt x="2105" y="1630"/>
                  <a:pt x="2110" y="1620"/>
                  <a:pt x="2118" y="1613"/>
                </a:cubicBezTo>
                <a:cubicBezTo>
                  <a:pt x="2129" y="1603"/>
                  <a:pt x="2154" y="1589"/>
                  <a:pt x="2154" y="1589"/>
                </a:cubicBezTo>
                <a:cubicBezTo>
                  <a:pt x="2188" y="1537"/>
                  <a:pt x="2148" y="1551"/>
                  <a:pt x="2251" y="1559"/>
                </a:cubicBezTo>
                <a:cubicBezTo>
                  <a:pt x="2282" y="1551"/>
                  <a:pt x="2297" y="1537"/>
                  <a:pt x="2324" y="1522"/>
                </a:cubicBezTo>
                <a:cubicBezTo>
                  <a:pt x="2350" y="1507"/>
                  <a:pt x="2374" y="1501"/>
                  <a:pt x="2397" y="1480"/>
                </a:cubicBezTo>
                <a:cubicBezTo>
                  <a:pt x="2358" y="1476"/>
                  <a:pt x="2316" y="1485"/>
                  <a:pt x="2281" y="1468"/>
                </a:cubicBezTo>
                <a:cubicBezTo>
                  <a:pt x="2269" y="1462"/>
                  <a:pt x="2289" y="1443"/>
                  <a:pt x="2293" y="1431"/>
                </a:cubicBezTo>
                <a:cubicBezTo>
                  <a:pt x="2303" y="1402"/>
                  <a:pt x="2310" y="1383"/>
                  <a:pt x="2336" y="1365"/>
                </a:cubicBezTo>
                <a:cubicBezTo>
                  <a:pt x="2346" y="1333"/>
                  <a:pt x="2376" y="1327"/>
                  <a:pt x="2403" y="1310"/>
                </a:cubicBezTo>
                <a:cubicBezTo>
                  <a:pt x="2437" y="1259"/>
                  <a:pt x="2470" y="1204"/>
                  <a:pt x="2512" y="1159"/>
                </a:cubicBezTo>
                <a:cubicBezTo>
                  <a:pt x="2529" y="1140"/>
                  <a:pt x="2548" y="1122"/>
                  <a:pt x="2566" y="1104"/>
                </a:cubicBezTo>
                <a:cubicBezTo>
                  <a:pt x="2576" y="1094"/>
                  <a:pt x="2597" y="1074"/>
                  <a:pt x="2597" y="1074"/>
                </a:cubicBezTo>
                <a:cubicBezTo>
                  <a:pt x="2577" y="1055"/>
                  <a:pt x="2558" y="1034"/>
                  <a:pt x="2536" y="1019"/>
                </a:cubicBezTo>
                <a:cubicBezTo>
                  <a:pt x="2514" y="954"/>
                  <a:pt x="2534" y="885"/>
                  <a:pt x="2512" y="819"/>
                </a:cubicBezTo>
                <a:cubicBezTo>
                  <a:pt x="2510" y="812"/>
                  <a:pt x="2470" y="788"/>
                  <a:pt x="2463" y="783"/>
                </a:cubicBezTo>
                <a:cubicBezTo>
                  <a:pt x="2444" y="722"/>
                  <a:pt x="2464" y="646"/>
                  <a:pt x="2475" y="583"/>
                </a:cubicBezTo>
                <a:cubicBezTo>
                  <a:pt x="2473" y="548"/>
                  <a:pt x="2476" y="513"/>
                  <a:pt x="2469" y="479"/>
                </a:cubicBezTo>
                <a:cubicBezTo>
                  <a:pt x="2468" y="472"/>
                  <a:pt x="2457" y="471"/>
                  <a:pt x="2451" y="467"/>
                </a:cubicBezTo>
                <a:cubicBezTo>
                  <a:pt x="2388" y="422"/>
                  <a:pt x="2429" y="428"/>
                  <a:pt x="2330" y="419"/>
                </a:cubicBezTo>
                <a:cubicBezTo>
                  <a:pt x="2312" y="364"/>
                  <a:pt x="2293" y="310"/>
                  <a:pt x="2275" y="255"/>
                </a:cubicBezTo>
                <a:cubicBezTo>
                  <a:pt x="2270" y="239"/>
                  <a:pt x="2255" y="223"/>
                  <a:pt x="2239" y="219"/>
                </a:cubicBezTo>
                <a:cubicBezTo>
                  <a:pt x="2180" y="205"/>
                  <a:pt x="2206" y="210"/>
                  <a:pt x="2160" y="201"/>
                </a:cubicBezTo>
                <a:cubicBezTo>
                  <a:pt x="2111" y="205"/>
                  <a:pt x="2073" y="190"/>
                  <a:pt x="2057" y="237"/>
                </a:cubicBezTo>
                <a:cubicBezTo>
                  <a:pt x="2025" y="231"/>
                  <a:pt x="1997" y="217"/>
                  <a:pt x="1966" y="207"/>
                </a:cubicBezTo>
                <a:cubicBezTo>
                  <a:pt x="1902" y="156"/>
                  <a:pt x="1979" y="212"/>
                  <a:pt x="1918" y="182"/>
                </a:cubicBezTo>
                <a:cubicBezTo>
                  <a:pt x="1846" y="146"/>
                  <a:pt x="1911" y="166"/>
                  <a:pt x="1857" y="152"/>
                </a:cubicBezTo>
                <a:cubicBezTo>
                  <a:pt x="1777" y="165"/>
                  <a:pt x="1699" y="155"/>
                  <a:pt x="1620" y="140"/>
                </a:cubicBezTo>
                <a:cubicBezTo>
                  <a:pt x="1584" y="149"/>
                  <a:pt x="1594" y="155"/>
                  <a:pt x="1578" y="188"/>
                </a:cubicBezTo>
                <a:cubicBezTo>
                  <a:pt x="1562" y="252"/>
                  <a:pt x="1573" y="238"/>
                  <a:pt x="1529" y="279"/>
                </a:cubicBezTo>
                <a:cubicBezTo>
                  <a:pt x="1406" y="264"/>
                  <a:pt x="1357" y="210"/>
                  <a:pt x="1251" y="158"/>
                </a:cubicBezTo>
                <a:cubicBezTo>
                  <a:pt x="1221" y="143"/>
                  <a:pt x="1190" y="137"/>
                  <a:pt x="1160" y="122"/>
                </a:cubicBezTo>
                <a:cubicBezTo>
                  <a:pt x="1136" y="110"/>
                  <a:pt x="1124" y="88"/>
                  <a:pt x="1105" y="73"/>
                </a:cubicBezTo>
                <a:cubicBezTo>
                  <a:pt x="1083" y="56"/>
                  <a:pt x="1037" y="35"/>
                  <a:pt x="1008" y="25"/>
                </a:cubicBezTo>
                <a:cubicBezTo>
                  <a:pt x="978" y="29"/>
                  <a:pt x="948" y="37"/>
                  <a:pt x="917" y="37"/>
                </a:cubicBezTo>
                <a:cubicBezTo>
                  <a:pt x="872" y="37"/>
                  <a:pt x="784" y="25"/>
                  <a:pt x="784" y="25"/>
                </a:cubicBezTo>
                <a:cubicBezTo>
                  <a:pt x="746" y="17"/>
                  <a:pt x="712" y="9"/>
                  <a:pt x="675" y="0"/>
                </a:cubicBezTo>
                <a:cubicBezTo>
                  <a:pt x="645" y="2"/>
                  <a:pt x="614" y="2"/>
                  <a:pt x="584" y="7"/>
                </a:cubicBezTo>
                <a:cubicBezTo>
                  <a:pt x="563" y="11"/>
                  <a:pt x="541" y="55"/>
                  <a:pt x="541" y="55"/>
                </a:cubicBezTo>
                <a:cubicBezTo>
                  <a:pt x="534" y="83"/>
                  <a:pt x="538" y="101"/>
                  <a:pt x="547" y="128"/>
                </a:cubicBezTo>
                <a:cubicBezTo>
                  <a:pt x="526" y="142"/>
                  <a:pt x="513" y="155"/>
                  <a:pt x="499" y="176"/>
                </a:cubicBezTo>
                <a:cubicBezTo>
                  <a:pt x="507" y="253"/>
                  <a:pt x="500" y="231"/>
                  <a:pt x="559" y="261"/>
                </a:cubicBezTo>
                <a:close/>
              </a:path>
            </a:pathLst>
          </a:custGeom>
          <a:noFill/>
          <a:ln w="9525"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49" name="Oval 5"/>
          <p:cNvSpPr>
            <a:spLocks noChangeArrowheads="1"/>
          </p:cNvSpPr>
          <p:nvPr/>
        </p:nvSpPr>
        <p:spPr bwMode="auto">
          <a:xfrm>
            <a:off x="2667000" y="1981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0" name="Oval 6"/>
          <p:cNvSpPr>
            <a:spLocks noChangeArrowheads="1"/>
          </p:cNvSpPr>
          <p:nvPr/>
        </p:nvSpPr>
        <p:spPr bwMode="auto">
          <a:xfrm>
            <a:off x="2514600" y="2514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1" name="Oval 7"/>
          <p:cNvSpPr>
            <a:spLocks noChangeArrowheads="1"/>
          </p:cNvSpPr>
          <p:nvPr/>
        </p:nvSpPr>
        <p:spPr bwMode="auto">
          <a:xfrm>
            <a:off x="2133600" y="2743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2" name="Oval 8"/>
          <p:cNvSpPr>
            <a:spLocks noChangeArrowheads="1"/>
          </p:cNvSpPr>
          <p:nvPr/>
        </p:nvSpPr>
        <p:spPr bwMode="auto">
          <a:xfrm>
            <a:off x="2438400" y="3124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3" name="Oval 9"/>
          <p:cNvSpPr>
            <a:spLocks noChangeArrowheads="1"/>
          </p:cNvSpPr>
          <p:nvPr/>
        </p:nvSpPr>
        <p:spPr bwMode="auto">
          <a:xfrm>
            <a:off x="2971800" y="2590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4" name="Oval 10"/>
          <p:cNvSpPr>
            <a:spLocks noChangeArrowheads="1"/>
          </p:cNvSpPr>
          <p:nvPr/>
        </p:nvSpPr>
        <p:spPr bwMode="auto">
          <a:xfrm>
            <a:off x="3276600" y="1981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5" name="Oval 11"/>
          <p:cNvSpPr>
            <a:spLocks noChangeArrowheads="1"/>
          </p:cNvSpPr>
          <p:nvPr/>
        </p:nvSpPr>
        <p:spPr bwMode="auto">
          <a:xfrm>
            <a:off x="3733800" y="1752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6" name="Oval 12"/>
          <p:cNvSpPr>
            <a:spLocks noChangeArrowheads="1"/>
          </p:cNvSpPr>
          <p:nvPr/>
        </p:nvSpPr>
        <p:spPr bwMode="auto">
          <a:xfrm>
            <a:off x="28194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7" name="Oval 13"/>
          <p:cNvSpPr>
            <a:spLocks noChangeArrowheads="1"/>
          </p:cNvSpPr>
          <p:nvPr/>
        </p:nvSpPr>
        <p:spPr bwMode="auto">
          <a:xfrm>
            <a:off x="3352800" y="2438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8" name="Oval 14"/>
          <p:cNvSpPr>
            <a:spLocks noChangeArrowheads="1"/>
          </p:cNvSpPr>
          <p:nvPr/>
        </p:nvSpPr>
        <p:spPr bwMode="auto">
          <a:xfrm>
            <a:off x="4343400" y="3276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9" name="Oval 15"/>
          <p:cNvSpPr>
            <a:spLocks noChangeArrowheads="1"/>
          </p:cNvSpPr>
          <p:nvPr/>
        </p:nvSpPr>
        <p:spPr bwMode="auto">
          <a:xfrm>
            <a:off x="5105400" y="3276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0" name="Oval 16"/>
          <p:cNvSpPr>
            <a:spLocks noChangeArrowheads="1"/>
          </p:cNvSpPr>
          <p:nvPr/>
        </p:nvSpPr>
        <p:spPr bwMode="auto">
          <a:xfrm>
            <a:off x="5105400" y="2743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1" name="Oval 17"/>
          <p:cNvSpPr>
            <a:spLocks noChangeArrowheads="1"/>
          </p:cNvSpPr>
          <p:nvPr/>
        </p:nvSpPr>
        <p:spPr bwMode="auto">
          <a:xfrm>
            <a:off x="4876800" y="1828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2" name="Oval 18"/>
          <p:cNvSpPr>
            <a:spLocks noChangeArrowheads="1"/>
          </p:cNvSpPr>
          <p:nvPr/>
        </p:nvSpPr>
        <p:spPr bwMode="auto">
          <a:xfrm>
            <a:off x="4267200" y="1981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3" name="Oval 19"/>
          <p:cNvSpPr>
            <a:spLocks noChangeArrowheads="1"/>
          </p:cNvSpPr>
          <p:nvPr/>
        </p:nvSpPr>
        <p:spPr bwMode="auto">
          <a:xfrm>
            <a:off x="3810000" y="2286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4" name="Oval 20"/>
          <p:cNvSpPr>
            <a:spLocks noChangeArrowheads="1"/>
          </p:cNvSpPr>
          <p:nvPr/>
        </p:nvSpPr>
        <p:spPr bwMode="auto">
          <a:xfrm>
            <a:off x="29718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5" name="Oval 21"/>
          <p:cNvSpPr>
            <a:spLocks noChangeArrowheads="1"/>
          </p:cNvSpPr>
          <p:nvPr/>
        </p:nvSpPr>
        <p:spPr bwMode="auto">
          <a:xfrm>
            <a:off x="3429000" y="3048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6" name="Oval 22"/>
          <p:cNvSpPr>
            <a:spLocks noChangeArrowheads="1"/>
          </p:cNvSpPr>
          <p:nvPr/>
        </p:nvSpPr>
        <p:spPr bwMode="auto">
          <a:xfrm>
            <a:off x="3352800" y="3657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7" name="Oval 23"/>
          <p:cNvSpPr>
            <a:spLocks noChangeArrowheads="1"/>
          </p:cNvSpPr>
          <p:nvPr/>
        </p:nvSpPr>
        <p:spPr bwMode="auto">
          <a:xfrm>
            <a:off x="3886200" y="2819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8" name="Oval 24"/>
          <p:cNvSpPr>
            <a:spLocks noChangeArrowheads="1"/>
          </p:cNvSpPr>
          <p:nvPr/>
        </p:nvSpPr>
        <p:spPr bwMode="auto">
          <a:xfrm>
            <a:off x="4343400" y="2514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9" name="Oval 25"/>
          <p:cNvSpPr>
            <a:spLocks noChangeArrowheads="1"/>
          </p:cNvSpPr>
          <p:nvPr/>
        </p:nvSpPr>
        <p:spPr bwMode="auto">
          <a:xfrm>
            <a:off x="4800600" y="2362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0" name="Oval 26"/>
          <p:cNvSpPr>
            <a:spLocks noChangeArrowheads="1"/>
          </p:cNvSpPr>
          <p:nvPr/>
        </p:nvSpPr>
        <p:spPr bwMode="auto">
          <a:xfrm>
            <a:off x="4648200" y="2895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1" name="Oval 27"/>
          <p:cNvSpPr>
            <a:spLocks noChangeArrowheads="1"/>
          </p:cNvSpPr>
          <p:nvPr/>
        </p:nvSpPr>
        <p:spPr bwMode="auto">
          <a:xfrm>
            <a:off x="3810000" y="3429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2" name="Oval 28"/>
          <p:cNvSpPr>
            <a:spLocks noChangeArrowheads="1"/>
          </p:cNvSpPr>
          <p:nvPr/>
        </p:nvSpPr>
        <p:spPr bwMode="auto">
          <a:xfrm>
            <a:off x="4572000" y="3733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3" name="Oval 29"/>
          <p:cNvSpPr>
            <a:spLocks noChangeArrowheads="1"/>
          </p:cNvSpPr>
          <p:nvPr/>
        </p:nvSpPr>
        <p:spPr bwMode="auto">
          <a:xfrm>
            <a:off x="3962400" y="3962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4" name="Oval 30"/>
          <p:cNvSpPr>
            <a:spLocks noChangeArrowheads="1"/>
          </p:cNvSpPr>
          <p:nvPr/>
        </p:nvSpPr>
        <p:spPr bwMode="auto">
          <a:xfrm>
            <a:off x="7162800" y="1905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5" name="Oval 31"/>
          <p:cNvSpPr>
            <a:spLocks noChangeArrowheads="1"/>
          </p:cNvSpPr>
          <p:nvPr/>
        </p:nvSpPr>
        <p:spPr bwMode="auto">
          <a:xfrm>
            <a:off x="6934200" y="2362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6" name="Oval 32"/>
          <p:cNvSpPr>
            <a:spLocks noChangeArrowheads="1"/>
          </p:cNvSpPr>
          <p:nvPr/>
        </p:nvSpPr>
        <p:spPr bwMode="auto">
          <a:xfrm>
            <a:off x="6553200" y="2590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7" name="Oval 33"/>
          <p:cNvSpPr>
            <a:spLocks noChangeArrowheads="1"/>
          </p:cNvSpPr>
          <p:nvPr/>
        </p:nvSpPr>
        <p:spPr bwMode="auto">
          <a:xfrm>
            <a:off x="6781800" y="3200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8" name="Oval 34"/>
          <p:cNvSpPr>
            <a:spLocks noChangeArrowheads="1"/>
          </p:cNvSpPr>
          <p:nvPr/>
        </p:nvSpPr>
        <p:spPr bwMode="auto">
          <a:xfrm>
            <a:off x="7467600" y="2514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9" name="Oval 35"/>
          <p:cNvSpPr>
            <a:spLocks noChangeArrowheads="1"/>
          </p:cNvSpPr>
          <p:nvPr/>
        </p:nvSpPr>
        <p:spPr bwMode="auto">
          <a:xfrm>
            <a:off x="7467600" y="1524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0" name="Oval 36"/>
          <p:cNvSpPr>
            <a:spLocks noChangeArrowheads="1"/>
          </p:cNvSpPr>
          <p:nvPr/>
        </p:nvSpPr>
        <p:spPr bwMode="auto">
          <a:xfrm>
            <a:off x="8153400" y="1600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1" name="Oval 37"/>
          <p:cNvSpPr>
            <a:spLocks noChangeArrowheads="1"/>
          </p:cNvSpPr>
          <p:nvPr/>
        </p:nvSpPr>
        <p:spPr bwMode="auto">
          <a:xfrm>
            <a:off x="7010400" y="3733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2" name="Oval 38"/>
          <p:cNvSpPr>
            <a:spLocks noChangeArrowheads="1"/>
          </p:cNvSpPr>
          <p:nvPr/>
        </p:nvSpPr>
        <p:spPr bwMode="auto">
          <a:xfrm>
            <a:off x="7696200" y="205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3" name="Oval 39"/>
          <p:cNvSpPr>
            <a:spLocks noChangeArrowheads="1"/>
          </p:cNvSpPr>
          <p:nvPr/>
        </p:nvSpPr>
        <p:spPr bwMode="auto">
          <a:xfrm>
            <a:off x="86106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4" name="Oval 40"/>
          <p:cNvSpPr>
            <a:spLocks noChangeArrowheads="1"/>
          </p:cNvSpPr>
          <p:nvPr/>
        </p:nvSpPr>
        <p:spPr bwMode="auto">
          <a:xfrm>
            <a:off x="92964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5" name="Oval 41"/>
          <p:cNvSpPr>
            <a:spLocks noChangeArrowheads="1"/>
          </p:cNvSpPr>
          <p:nvPr/>
        </p:nvSpPr>
        <p:spPr bwMode="auto">
          <a:xfrm>
            <a:off x="9601200" y="2667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6" name="Oval 42"/>
          <p:cNvSpPr>
            <a:spLocks noChangeArrowheads="1"/>
          </p:cNvSpPr>
          <p:nvPr/>
        </p:nvSpPr>
        <p:spPr bwMode="auto">
          <a:xfrm>
            <a:off x="9220200" y="1828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7" name="Oval 43"/>
          <p:cNvSpPr>
            <a:spLocks noChangeArrowheads="1"/>
          </p:cNvSpPr>
          <p:nvPr/>
        </p:nvSpPr>
        <p:spPr bwMode="auto">
          <a:xfrm>
            <a:off x="8686800" y="1828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8" name="Oval 44"/>
          <p:cNvSpPr>
            <a:spLocks noChangeArrowheads="1"/>
          </p:cNvSpPr>
          <p:nvPr/>
        </p:nvSpPr>
        <p:spPr bwMode="auto">
          <a:xfrm>
            <a:off x="8229600" y="2133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9" name="Oval 45"/>
          <p:cNvSpPr>
            <a:spLocks noChangeArrowheads="1"/>
          </p:cNvSpPr>
          <p:nvPr/>
        </p:nvSpPr>
        <p:spPr bwMode="auto">
          <a:xfrm>
            <a:off x="7239000" y="2971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0" name="Oval 46"/>
          <p:cNvSpPr>
            <a:spLocks noChangeArrowheads="1"/>
          </p:cNvSpPr>
          <p:nvPr/>
        </p:nvSpPr>
        <p:spPr bwMode="auto">
          <a:xfrm>
            <a:off x="7848600" y="2895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1" name="Oval 47"/>
          <p:cNvSpPr>
            <a:spLocks noChangeArrowheads="1"/>
          </p:cNvSpPr>
          <p:nvPr/>
        </p:nvSpPr>
        <p:spPr bwMode="auto">
          <a:xfrm>
            <a:off x="75438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2" name="Oval 48"/>
          <p:cNvSpPr>
            <a:spLocks noChangeArrowheads="1"/>
          </p:cNvSpPr>
          <p:nvPr/>
        </p:nvSpPr>
        <p:spPr bwMode="auto">
          <a:xfrm>
            <a:off x="8305800" y="2667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3" name="Oval 49"/>
          <p:cNvSpPr>
            <a:spLocks noChangeArrowheads="1"/>
          </p:cNvSpPr>
          <p:nvPr/>
        </p:nvSpPr>
        <p:spPr bwMode="auto">
          <a:xfrm>
            <a:off x="9067800" y="2286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4" name="Oval 50"/>
          <p:cNvSpPr>
            <a:spLocks noChangeArrowheads="1"/>
          </p:cNvSpPr>
          <p:nvPr/>
        </p:nvSpPr>
        <p:spPr bwMode="auto">
          <a:xfrm>
            <a:off x="9601200" y="2133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5" name="Oval 51"/>
          <p:cNvSpPr>
            <a:spLocks noChangeArrowheads="1"/>
          </p:cNvSpPr>
          <p:nvPr/>
        </p:nvSpPr>
        <p:spPr bwMode="auto">
          <a:xfrm>
            <a:off x="8915400" y="2743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6" name="Oval 52"/>
          <p:cNvSpPr>
            <a:spLocks noChangeArrowheads="1"/>
          </p:cNvSpPr>
          <p:nvPr/>
        </p:nvSpPr>
        <p:spPr bwMode="auto">
          <a:xfrm>
            <a:off x="8077200" y="3352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7" name="Oval 53"/>
          <p:cNvSpPr>
            <a:spLocks noChangeArrowheads="1"/>
          </p:cNvSpPr>
          <p:nvPr/>
        </p:nvSpPr>
        <p:spPr bwMode="auto">
          <a:xfrm>
            <a:off x="89916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8" name="Oval 54"/>
          <p:cNvSpPr>
            <a:spLocks noChangeArrowheads="1"/>
          </p:cNvSpPr>
          <p:nvPr/>
        </p:nvSpPr>
        <p:spPr bwMode="auto">
          <a:xfrm>
            <a:off x="8382000" y="3810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84023" name="Text Box 55"/>
          <p:cNvSpPr txBox="1">
            <a:spLocks noChangeArrowheads="1"/>
          </p:cNvSpPr>
          <p:nvPr/>
        </p:nvSpPr>
        <p:spPr bwMode="auto">
          <a:xfrm>
            <a:off x="2971800" y="914401"/>
            <a:ext cx="6445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Population 1				     Population 2</a:t>
            </a:r>
          </a:p>
        </p:txBody>
      </p:sp>
      <p:sp>
        <p:nvSpPr>
          <p:cNvPr id="211000" name="Text Box 56"/>
          <p:cNvSpPr txBox="1">
            <a:spLocks noChangeArrowheads="1"/>
          </p:cNvSpPr>
          <p:nvPr/>
        </p:nvSpPr>
        <p:spPr bwMode="auto">
          <a:xfrm>
            <a:off x="3124200" y="6172201"/>
            <a:ext cx="594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    Cases				    Controls</a:t>
            </a:r>
          </a:p>
        </p:txBody>
      </p:sp>
      <p:grpSp>
        <p:nvGrpSpPr>
          <p:cNvPr id="211001" name="Group 57"/>
          <p:cNvGrpSpPr>
            <a:grpSpLocks/>
          </p:cNvGrpSpPr>
          <p:nvPr/>
        </p:nvGrpSpPr>
        <p:grpSpPr bwMode="auto">
          <a:xfrm>
            <a:off x="3200400" y="4800601"/>
            <a:ext cx="6096000" cy="366713"/>
            <a:chOff x="960" y="3078"/>
            <a:chExt cx="3840" cy="231"/>
          </a:xfrm>
        </p:grpSpPr>
        <p:sp>
          <p:nvSpPr>
            <p:cNvPr id="84052" name="Text Box 58"/>
            <p:cNvSpPr txBox="1">
              <a:spLocks noChangeArrowheads="1"/>
            </p:cNvSpPr>
            <p:nvPr/>
          </p:nvSpPr>
          <p:spPr bwMode="auto">
            <a:xfrm>
              <a:off x="960" y="3078"/>
              <a:ext cx="36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Diseased = Shaded:        ; Non-Disease = Non-Shaded:</a:t>
              </a:r>
            </a:p>
          </p:txBody>
        </p:sp>
        <p:sp>
          <p:nvSpPr>
            <p:cNvPr id="84053" name="Oval 59"/>
            <p:cNvSpPr>
              <a:spLocks noChangeArrowheads="1"/>
            </p:cNvSpPr>
            <p:nvPr/>
          </p:nvSpPr>
          <p:spPr bwMode="auto">
            <a:xfrm>
              <a:off x="2400" y="3098"/>
              <a:ext cx="192" cy="192"/>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 </a:t>
              </a:r>
            </a:p>
          </p:txBody>
        </p:sp>
        <p:sp>
          <p:nvSpPr>
            <p:cNvPr id="84054" name="Oval 60"/>
            <p:cNvSpPr>
              <a:spLocks noChangeArrowheads="1"/>
            </p:cNvSpPr>
            <p:nvPr/>
          </p:nvSpPr>
          <p:spPr bwMode="auto">
            <a:xfrm>
              <a:off x="4608" y="309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 </a:t>
              </a:r>
            </a:p>
          </p:txBody>
        </p:sp>
      </p:grpSp>
      <p:sp>
        <p:nvSpPr>
          <p:cNvPr id="211005" name="Text Box 61"/>
          <p:cNvSpPr txBox="1">
            <a:spLocks noChangeArrowheads="1"/>
          </p:cNvSpPr>
          <p:nvPr/>
        </p:nvSpPr>
        <p:spPr bwMode="auto">
          <a:xfrm>
            <a:off x="2971800" y="5334001"/>
            <a:ext cx="6565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Differential frequency of the +/- alleles between the populations</a:t>
            </a:r>
          </a:p>
        </p:txBody>
      </p:sp>
      <p:sp>
        <p:nvSpPr>
          <p:cNvPr id="211006" name="Oval 62"/>
          <p:cNvSpPr>
            <a:spLocks noChangeArrowheads="1"/>
          </p:cNvSpPr>
          <p:nvPr/>
        </p:nvSpPr>
        <p:spPr bwMode="auto">
          <a:xfrm>
            <a:off x="22860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7" name="Oval 63"/>
          <p:cNvSpPr>
            <a:spLocks noChangeArrowheads="1"/>
          </p:cNvSpPr>
          <p:nvPr/>
        </p:nvSpPr>
        <p:spPr bwMode="auto">
          <a:xfrm>
            <a:off x="28194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8" name="Oval 64"/>
          <p:cNvSpPr>
            <a:spLocks noChangeArrowheads="1"/>
          </p:cNvSpPr>
          <p:nvPr/>
        </p:nvSpPr>
        <p:spPr bwMode="auto">
          <a:xfrm>
            <a:off x="33528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9" name="Oval 65"/>
          <p:cNvSpPr>
            <a:spLocks noChangeArrowheads="1"/>
          </p:cNvSpPr>
          <p:nvPr/>
        </p:nvSpPr>
        <p:spPr bwMode="auto">
          <a:xfrm>
            <a:off x="38862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0" name="Oval 66"/>
          <p:cNvSpPr>
            <a:spLocks noChangeArrowheads="1"/>
          </p:cNvSpPr>
          <p:nvPr/>
        </p:nvSpPr>
        <p:spPr bwMode="auto">
          <a:xfrm>
            <a:off x="44196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1" name="Oval 67"/>
          <p:cNvSpPr>
            <a:spLocks noChangeArrowheads="1"/>
          </p:cNvSpPr>
          <p:nvPr/>
        </p:nvSpPr>
        <p:spPr bwMode="auto">
          <a:xfrm>
            <a:off x="49530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2" name="Oval 68"/>
          <p:cNvSpPr>
            <a:spLocks noChangeArrowheads="1"/>
          </p:cNvSpPr>
          <p:nvPr/>
        </p:nvSpPr>
        <p:spPr bwMode="auto">
          <a:xfrm>
            <a:off x="693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3" name="Oval 69"/>
          <p:cNvSpPr>
            <a:spLocks noChangeArrowheads="1"/>
          </p:cNvSpPr>
          <p:nvPr/>
        </p:nvSpPr>
        <p:spPr bwMode="auto">
          <a:xfrm>
            <a:off x="74676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4" name="Oval 70"/>
          <p:cNvSpPr>
            <a:spLocks noChangeArrowheads="1"/>
          </p:cNvSpPr>
          <p:nvPr/>
        </p:nvSpPr>
        <p:spPr bwMode="auto">
          <a:xfrm>
            <a:off x="80010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5" name="Oval 71"/>
          <p:cNvSpPr>
            <a:spLocks noChangeArrowheads="1"/>
          </p:cNvSpPr>
          <p:nvPr/>
        </p:nvSpPr>
        <p:spPr bwMode="auto">
          <a:xfrm>
            <a:off x="85344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6" name="Oval 72"/>
          <p:cNvSpPr>
            <a:spLocks noChangeArrowheads="1"/>
          </p:cNvSpPr>
          <p:nvPr/>
        </p:nvSpPr>
        <p:spPr bwMode="auto">
          <a:xfrm>
            <a:off x="90678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7" name="Oval 73"/>
          <p:cNvSpPr>
            <a:spLocks noChangeArrowheads="1"/>
          </p:cNvSpPr>
          <p:nvPr/>
        </p:nvSpPr>
        <p:spPr bwMode="auto">
          <a:xfrm>
            <a:off x="9601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8" name="Line 74"/>
          <p:cNvSpPr>
            <a:spLocks noChangeShapeType="1"/>
          </p:cNvSpPr>
          <p:nvPr/>
        </p:nvSpPr>
        <p:spPr bwMode="auto">
          <a:xfrm flipH="1">
            <a:off x="2438400" y="2286000"/>
            <a:ext cx="381000" cy="3581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19" name="Line 75"/>
          <p:cNvSpPr>
            <a:spLocks noChangeShapeType="1"/>
          </p:cNvSpPr>
          <p:nvPr/>
        </p:nvSpPr>
        <p:spPr bwMode="auto">
          <a:xfrm flipH="1">
            <a:off x="2971800" y="3429000"/>
            <a:ext cx="152400" cy="2438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0" name="Line 76"/>
          <p:cNvSpPr>
            <a:spLocks noChangeShapeType="1"/>
          </p:cNvSpPr>
          <p:nvPr/>
        </p:nvSpPr>
        <p:spPr bwMode="auto">
          <a:xfrm>
            <a:off x="3505200" y="2743200"/>
            <a:ext cx="0" cy="3124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1" name="Line 77"/>
          <p:cNvSpPr>
            <a:spLocks noChangeShapeType="1"/>
          </p:cNvSpPr>
          <p:nvPr/>
        </p:nvSpPr>
        <p:spPr bwMode="auto">
          <a:xfrm>
            <a:off x="3962400" y="3733800"/>
            <a:ext cx="762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2" name="Line 78"/>
          <p:cNvSpPr>
            <a:spLocks noChangeShapeType="1"/>
          </p:cNvSpPr>
          <p:nvPr/>
        </p:nvSpPr>
        <p:spPr bwMode="auto">
          <a:xfrm>
            <a:off x="4495800" y="2819400"/>
            <a:ext cx="7620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3" name="Line 79"/>
          <p:cNvSpPr>
            <a:spLocks noChangeShapeType="1"/>
          </p:cNvSpPr>
          <p:nvPr/>
        </p:nvSpPr>
        <p:spPr bwMode="auto">
          <a:xfrm flipH="1">
            <a:off x="5105400" y="3048000"/>
            <a:ext cx="15240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4" name="Line 80"/>
          <p:cNvSpPr>
            <a:spLocks noChangeShapeType="1"/>
          </p:cNvSpPr>
          <p:nvPr/>
        </p:nvSpPr>
        <p:spPr bwMode="auto">
          <a:xfrm>
            <a:off x="6705600" y="2895600"/>
            <a:ext cx="38100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5" name="Line 81"/>
          <p:cNvSpPr>
            <a:spLocks noChangeShapeType="1"/>
          </p:cNvSpPr>
          <p:nvPr/>
        </p:nvSpPr>
        <p:spPr bwMode="auto">
          <a:xfrm>
            <a:off x="7391400" y="3276600"/>
            <a:ext cx="228600" cy="2590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6" name="Line 82"/>
          <p:cNvSpPr>
            <a:spLocks noChangeShapeType="1"/>
          </p:cNvSpPr>
          <p:nvPr/>
        </p:nvSpPr>
        <p:spPr bwMode="auto">
          <a:xfrm>
            <a:off x="7620000" y="2819400"/>
            <a:ext cx="53340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7" name="Line 83"/>
          <p:cNvSpPr>
            <a:spLocks noChangeShapeType="1"/>
          </p:cNvSpPr>
          <p:nvPr/>
        </p:nvSpPr>
        <p:spPr bwMode="auto">
          <a:xfrm>
            <a:off x="8229600" y="3657600"/>
            <a:ext cx="38100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8" name="Line 84"/>
          <p:cNvSpPr>
            <a:spLocks noChangeShapeType="1"/>
          </p:cNvSpPr>
          <p:nvPr/>
        </p:nvSpPr>
        <p:spPr bwMode="auto">
          <a:xfrm>
            <a:off x="9067800" y="3048000"/>
            <a:ext cx="15240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9" name="Line 85"/>
          <p:cNvSpPr>
            <a:spLocks noChangeShapeType="1"/>
          </p:cNvSpPr>
          <p:nvPr/>
        </p:nvSpPr>
        <p:spPr bwMode="auto">
          <a:xfrm>
            <a:off x="9753600" y="2971800"/>
            <a:ext cx="0" cy="289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30" name="Text Box 86"/>
          <p:cNvSpPr txBox="1">
            <a:spLocks noChangeArrowheads="1"/>
          </p:cNvSpPr>
          <p:nvPr/>
        </p:nvSpPr>
        <p:spPr bwMode="auto">
          <a:xfrm>
            <a:off x="4114800" y="6172201"/>
            <a:ext cx="573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 6/6)                                                                (+: 0/6)</a:t>
            </a:r>
          </a:p>
        </p:txBody>
      </p:sp>
    </p:spTree>
    <p:extLst>
      <p:ext uri="{BB962C8B-B14F-4D97-AF65-F5344CB8AC3E}">
        <p14:creationId xmlns:p14="http://schemas.microsoft.com/office/powerpoint/2010/main" val="1927069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9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09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9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09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09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09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09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09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09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09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9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09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09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09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09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09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09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09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09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09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09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09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09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09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09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09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09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09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09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9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09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09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09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098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098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09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09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098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09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098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098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09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099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099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099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1099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099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099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1099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099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0"/>
                                          </p:stCondLst>
                                        </p:cTn>
                                        <p:tgtEl>
                                          <p:spTgt spid="211001"/>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11005"/>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nodeType="clickEffect">
                                  <p:stCondLst>
                                    <p:cond delay="0"/>
                                  </p:stCondLst>
                                  <p:childTnLst>
                                    <p:set>
                                      <p:cBhvr>
                                        <p:cTn id="116" dur="1" fill="hold">
                                          <p:stCondLst>
                                            <p:cond delay="0"/>
                                          </p:stCondLst>
                                        </p:cTn>
                                        <p:tgtEl>
                                          <p:spTgt spid="211001"/>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211005"/>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11000"/>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1101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1101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1102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1102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102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1102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110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1100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1100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1100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101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1101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1102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1102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1102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1102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1102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1102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1101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1013"/>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1101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1101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11016"/>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11017"/>
                                        </p:tgtEl>
                                        <p:attrNameLst>
                                          <p:attrName>style.visibility</p:attrName>
                                        </p:attrNameLst>
                                      </p:cBhvr>
                                      <p:to>
                                        <p:strVal val="visible"/>
                                      </p:to>
                                    </p:se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 presetClass="exit" presetSubtype="0" fill="hold" grpId="1" nodeType="clickEffect">
                                  <p:stCondLst>
                                    <p:cond delay="0"/>
                                  </p:stCondLst>
                                  <p:childTnLst>
                                    <p:set>
                                      <p:cBhvr>
                                        <p:cTn id="176" dur="1" fill="hold">
                                          <p:stCondLst>
                                            <p:cond delay="0"/>
                                          </p:stCondLst>
                                        </p:cTn>
                                        <p:tgtEl>
                                          <p:spTgt spid="211018"/>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211019"/>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211020"/>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211021"/>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211022"/>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211023"/>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211024"/>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211025"/>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211026"/>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211027"/>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211028"/>
                                        </p:tgtEl>
                                        <p:attrNameLst>
                                          <p:attrName>style.visibility</p:attrName>
                                        </p:attrNameLst>
                                      </p:cBhvr>
                                      <p:to>
                                        <p:strVal val="hidden"/>
                                      </p:to>
                                    </p:set>
                                  </p:childTnLst>
                                </p:cTn>
                              </p:par>
                              <p:par>
                                <p:cTn id="197" presetID="1" presetClass="exit" presetSubtype="0" fill="hold" grpId="1" nodeType="withEffect">
                                  <p:stCondLst>
                                    <p:cond delay="0"/>
                                  </p:stCondLst>
                                  <p:childTnLst>
                                    <p:set>
                                      <p:cBhvr>
                                        <p:cTn id="198" dur="1" fill="hold">
                                          <p:stCondLst>
                                            <p:cond delay="0"/>
                                          </p:stCondLst>
                                        </p:cTn>
                                        <p:tgtEl>
                                          <p:spTgt spid="211029"/>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21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9" grpId="0" animBg="1"/>
      <p:bldP spid="210950" grpId="0" animBg="1"/>
      <p:bldP spid="210951" grpId="0" animBg="1"/>
      <p:bldP spid="210952" grpId="0" animBg="1"/>
      <p:bldP spid="210953" grpId="0" animBg="1"/>
      <p:bldP spid="210954" grpId="0" animBg="1"/>
      <p:bldP spid="210955" grpId="0" animBg="1"/>
      <p:bldP spid="210956" grpId="0" animBg="1"/>
      <p:bldP spid="210957" grpId="0" animBg="1"/>
      <p:bldP spid="210958" grpId="0" animBg="1"/>
      <p:bldP spid="210959" grpId="0" animBg="1"/>
      <p:bldP spid="210960" grpId="0" animBg="1"/>
      <p:bldP spid="210961" grpId="0" animBg="1"/>
      <p:bldP spid="210962" grpId="0" animBg="1"/>
      <p:bldP spid="210963" grpId="0" animBg="1"/>
      <p:bldP spid="210964" grpId="0" animBg="1"/>
      <p:bldP spid="210965" grpId="0" animBg="1"/>
      <p:bldP spid="210966" grpId="0" animBg="1"/>
      <p:bldP spid="210967" grpId="0" animBg="1"/>
      <p:bldP spid="210968" grpId="0" animBg="1"/>
      <p:bldP spid="210969" grpId="0" animBg="1"/>
      <p:bldP spid="210970" grpId="0" animBg="1"/>
      <p:bldP spid="210971" grpId="0" animBg="1"/>
      <p:bldP spid="210972" grpId="0" animBg="1"/>
      <p:bldP spid="210973" grpId="0" animBg="1"/>
      <p:bldP spid="210974" grpId="0" animBg="1"/>
      <p:bldP spid="210975" grpId="0" animBg="1"/>
      <p:bldP spid="210976" grpId="0" animBg="1"/>
      <p:bldP spid="210977" grpId="0" animBg="1"/>
      <p:bldP spid="210978" grpId="0" animBg="1"/>
      <p:bldP spid="210979" grpId="0" animBg="1"/>
      <p:bldP spid="210980" grpId="0" animBg="1"/>
      <p:bldP spid="210981" grpId="0" animBg="1"/>
      <p:bldP spid="210982" grpId="0" animBg="1"/>
      <p:bldP spid="210983" grpId="0" animBg="1"/>
      <p:bldP spid="210984" grpId="0" animBg="1"/>
      <p:bldP spid="210985" grpId="0" animBg="1"/>
      <p:bldP spid="210986" grpId="0" animBg="1"/>
      <p:bldP spid="210987" grpId="0" animBg="1"/>
      <p:bldP spid="210988" grpId="0" animBg="1"/>
      <p:bldP spid="210989" grpId="0" animBg="1"/>
      <p:bldP spid="210990" grpId="0" animBg="1"/>
      <p:bldP spid="210991" grpId="0" animBg="1"/>
      <p:bldP spid="210992" grpId="0" animBg="1"/>
      <p:bldP spid="210993" grpId="0" animBg="1"/>
      <p:bldP spid="210994" grpId="0" animBg="1"/>
      <p:bldP spid="210995" grpId="0" animBg="1"/>
      <p:bldP spid="210996" grpId="0" animBg="1"/>
      <p:bldP spid="210997" grpId="0" animBg="1"/>
      <p:bldP spid="210998" grpId="0" animBg="1"/>
      <p:bldP spid="211000" grpId="0"/>
      <p:bldP spid="211005" grpId="0"/>
      <p:bldP spid="211005" grpId="1"/>
      <p:bldP spid="211006" grpId="0" animBg="1"/>
      <p:bldP spid="211007" grpId="0" animBg="1"/>
      <p:bldP spid="211008" grpId="0" animBg="1"/>
      <p:bldP spid="211009" grpId="0" animBg="1"/>
      <p:bldP spid="211010" grpId="0" animBg="1"/>
      <p:bldP spid="211011" grpId="0" animBg="1"/>
      <p:bldP spid="211012" grpId="0" animBg="1"/>
      <p:bldP spid="211013" grpId="0" animBg="1"/>
      <p:bldP spid="211014" grpId="0" animBg="1"/>
      <p:bldP spid="211015" grpId="0" animBg="1"/>
      <p:bldP spid="211016" grpId="0" animBg="1"/>
      <p:bldP spid="211017" grpId="0" animBg="1"/>
      <p:bldP spid="211018" grpId="0" animBg="1"/>
      <p:bldP spid="211018" grpId="1" animBg="1"/>
      <p:bldP spid="211019" grpId="0" animBg="1"/>
      <p:bldP spid="211019" grpId="1" animBg="1"/>
      <p:bldP spid="211020" grpId="0" animBg="1"/>
      <p:bldP spid="211020" grpId="1" animBg="1"/>
      <p:bldP spid="211021" grpId="0" animBg="1"/>
      <p:bldP spid="211021" grpId="1" animBg="1"/>
      <p:bldP spid="211022" grpId="0" animBg="1"/>
      <p:bldP spid="211022" grpId="1" animBg="1"/>
      <p:bldP spid="211023" grpId="0" animBg="1"/>
      <p:bldP spid="211023" grpId="1" animBg="1"/>
      <p:bldP spid="211024" grpId="0" animBg="1"/>
      <p:bldP spid="211024" grpId="1" animBg="1"/>
      <p:bldP spid="211025" grpId="0" animBg="1"/>
      <p:bldP spid="211025" grpId="1" animBg="1"/>
      <p:bldP spid="211026" grpId="0" animBg="1"/>
      <p:bldP spid="211026" grpId="1" animBg="1"/>
      <p:bldP spid="211027" grpId="0" animBg="1"/>
      <p:bldP spid="211027" grpId="1" animBg="1"/>
      <p:bldP spid="211028" grpId="0" animBg="1"/>
      <p:bldP spid="211028" grpId="1" animBg="1"/>
      <p:bldP spid="211029" grpId="0" animBg="1"/>
      <p:bldP spid="211029" grpId="1" animBg="1"/>
      <p:bldP spid="2110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75EC8D-3AE0-294E-AF40-4E49EFE8E9A7}"/>
              </a:ext>
            </a:extLst>
          </p:cNvPr>
          <p:cNvPicPr>
            <a:picLocks noChangeAspect="1"/>
          </p:cNvPicPr>
          <p:nvPr/>
        </p:nvPicPr>
        <p:blipFill>
          <a:blip r:embed="rId2"/>
          <a:stretch>
            <a:fillRect/>
          </a:stretch>
        </p:blipFill>
        <p:spPr>
          <a:xfrm>
            <a:off x="7086600" y="1146852"/>
            <a:ext cx="4508500" cy="5154669"/>
          </a:xfrm>
          <a:prstGeom prst="rect">
            <a:avLst/>
          </a:prstGeom>
        </p:spPr>
      </p:pic>
      <p:sp>
        <p:nvSpPr>
          <p:cNvPr id="16" name="Text Box 2">
            <a:extLst>
              <a:ext uri="{FF2B5EF4-FFF2-40B4-BE49-F238E27FC236}">
                <a16:creationId xmlns:a16="http://schemas.microsoft.com/office/drawing/2014/main" id="{34B3FD45-B989-1942-9A18-862C56707BCD}"/>
              </a:ext>
            </a:extLst>
          </p:cNvPr>
          <p:cNvSpPr txBox="1">
            <a:spLocks noChangeArrowheads="1"/>
          </p:cNvSpPr>
          <p:nvPr/>
        </p:nvSpPr>
        <p:spPr bwMode="auto">
          <a:xfrm>
            <a:off x="1146023" y="200046"/>
            <a:ext cx="989995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b="1" dirty="0"/>
              <a:t>Population Stratification and False Positive Associations</a:t>
            </a:r>
          </a:p>
        </p:txBody>
      </p:sp>
      <p:pic>
        <p:nvPicPr>
          <p:cNvPr id="17" name="Picture 16">
            <a:extLst>
              <a:ext uri="{FF2B5EF4-FFF2-40B4-BE49-F238E27FC236}">
                <a16:creationId xmlns:a16="http://schemas.microsoft.com/office/drawing/2014/main" id="{21772407-D998-3F48-97A9-08ED92C314E8}"/>
              </a:ext>
            </a:extLst>
          </p:cNvPr>
          <p:cNvPicPr>
            <a:picLocks noChangeAspect="1"/>
          </p:cNvPicPr>
          <p:nvPr/>
        </p:nvPicPr>
        <p:blipFill>
          <a:blip r:embed="rId3"/>
          <a:stretch>
            <a:fillRect/>
          </a:stretch>
        </p:blipFill>
        <p:spPr>
          <a:xfrm>
            <a:off x="457200" y="1247687"/>
            <a:ext cx="5984875" cy="4953000"/>
          </a:xfrm>
          <a:prstGeom prst="rect">
            <a:avLst/>
          </a:prstGeom>
        </p:spPr>
      </p:pic>
      <p:sp>
        <p:nvSpPr>
          <p:cNvPr id="18" name="Rectangle 17">
            <a:extLst>
              <a:ext uri="{FF2B5EF4-FFF2-40B4-BE49-F238E27FC236}">
                <a16:creationId xmlns:a16="http://schemas.microsoft.com/office/drawing/2014/main" id="{63F249D0-2862-604D-BF5C-590D0B787CBD}"/>
              </a:ext>
            </a:extLst>
          </p:cNvPr>
          <p:cNvSpPr/>
          <p:nvPr/>
        </p:nvSpPr>
        <p:spPr>
          <a:xfrm>
            <a:off x="7010400" y="2743200"/>
            <a:ext cx="4648200" cy="3657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992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2743201" y="381000"/>
            <a:ext cx="6648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rPr>
              <a:t>The Transmission Disequilibrium Test (TDT) </a:t>
            </a:r>
          </a:p>
        </p:txBody>
      </p:sp>
      <p:grpSp>
        <p:nvGrpSpPr>
          <p:cNvPr id="30723" name="Group 3"/>
          <p:cNvGrpSpPr>
            <a:grpSpLocks/>
          </p:cNvGrpSpPr>
          <p:nvPr/>
        </p:nvGrpSpPr>
        <p:grpSpPr bwMode="auto">
          <a:xfrm>
            <a:off x="1143000" y="1868090"/>
            <a:ext cx="1219200" cy="1295400"/>
            <a:chOff x="576" y="1152"/>
            <a:chExt cx="768" cy="816"/>
          </a:xfrm>
        </p:grpSpPr>
        <p:sp>
          <p:nvSpPr>
            <p:cNvPr id="30730" name="Oval 4"/>
            <p:cNvSpPr>
              <a:spLocks noChangeArrowheads="1"/>
            </p:cNvSpPr>
            <p:nvPr/>
          </p:nvSpPr>
          <p:spPr bwMode="auto">
            <a:xfrm>
              <a:off x="576" y="1152"/>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30731" name="Rectangle 5"/>
            <p:cNvSpPr>
              <a:spLocks noChangeArrowheads="1"/>
            </p:cNvSpPr>
            <p:nvPr/>
          </p:nvSpPr>
          <p:spPr bwMode="auto">
            <a:xfrm>
              <a:off x="1056" y="1152"/>
              <a:ext cx="28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30732" name="Line 6"/>
            <p:cNvSpPr>
              <a:spLocks noChangeShapeType="1"/>
            </p:cNvSpPr>
            <p:nvPr/>
          </p:nvSpPr>
          <p:spPr bwMode="auto">
            <a:xfrm>
              <a:off x="864" y="1296"/>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3" name="Line 7"/>
            <p:cNvSpPr>
              <a:spLocks noChangeShapeType="1"/>
            </p:cNvSpPr>
            <p:nvPr/>
          </p:nvSpPr>
          <p:spPr bwMode="auto">
            <a:xfrm>
              <a:off x="960" y="1296"/>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Oval 8"/>
            <p:cNvSpPr>
              <a:spLocks noChangeArrowheads="1"/>
            </p:cNvSpPr>
            <p:nvPr/>
          </p:nvSpPr>
          <p:spPr bwMode="auto">
            <a:xfrm>
              <a:off x="816" y="1680"/>
              <a:ext cx="288" cy="28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30724" name="Text Box 9"/>
          <p:cNvSpPr txBox="1">
            <a:spLocks noChangeArrowheads="1"/>
          </p:cNvSpPr>
          <p:nvPr/>
        </p:nvSpPr>
        <p:spPr bwMode="auto">
          <a:xfrm>
            <a:off x="609600" y="1868091"/>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TA</a:t>
            </a:r>
          </a:p>
        </p:txBody>
      </p:sp>
      <p:sp>
        <p:nvSpPr>
          <p:cNvPr id="30725" name="Text Box 10"/>
          <p:cNvSpPr txBox="1">
            <a:spLocks noChangeArrowheads="1"/>
          </p:cNvSpPr>
          <p:nvPr/>
        </p:nvSpPr>
        <p:spPr bwMode="auto">
          <a:xfrm>
            <a:off x="2362200" y="1868091"/>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AA</a:t>
            </a:r>
          </a:p>
        </p:txBody>
      </p:sp>
      <p:sp>
        <p:nvSpPr>
          <p:cNvPr id="30726" name="Text Box 11"/>
          <p:cNvSpPr txBox="1">
            <a:spLocks noChangeArrowheads="1"/>
          </p:cNvSpPr>
          <p:nvPr/>
        </p:nvSpPr>
        <p:spPr bwMode="auto">
          <a:xfrm>
            <a:off x="1524000" y="3392091"/>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TA</a:t>
            </a:r>
          </a:p>
        </p:txBody>
      </p:sp>
      <p:sp>
        <p:nvSpPr>
          <p:cNvPr id="106508" name="Line 12"/>
          <p:cNvSpPr>
            <a:spLocks noChangeShapeType="1"/>
          </p:cNvSpPr>
          <p:nvPr/>
        </p:nvSpPr>
        <p:spPr bwMode="auto">
          <a:xfrm>
            <a:off x="838200" y="2249090"/>
            <a:ext cx="8382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8" name="Text Box 13"/>
          <p:cNvSpPr txBox="1">
            <a:spLocks noChangeArrowheads="1"/>
          </p:cNvSpPr>
          <p:nvPr/>
        </p:nvSpPr>
        <p:spPr bwMode="auto">
          <a:xfrm>
            <a:off x="3200400" y="1797784"/>
            <a:ext cx="44196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dirty="0"/>
              <a:t> The TDT tests the frequency with which a particular allele is transmitted to an affected offspring from a heterozygous parent (normally 50% probability)</a:t>
            </a:r>
          </a:p>
          <a:p>
            <a:pPr algn="just" eaLnBrk="1" hangingPunct="1">
              <a:buFontTx/>
              <a:buChar char="•"/>
            </a:pPr>
            <a:endParaRPr lang="en-US" altLang="en-US" dirty="0"/>
          </a:p>
          <a:p>
            <a:pPr algn="just" eaLnBrk="1" hangingPunct="1">
              <a:buFontTx/>
              <a:buChar char="•"/>
            </a:pPr>
            <a:r>
              <a:rPr lang="en-US" altLang="en-US" dirty="0"/>
              <a:t> The TDT requires no control group (the </a:t>
            </a:r>
            <a:r>
              <a:rPr lang="en-US" altLang="en-US" dirty="0" err="1"/>
              <a:t>untransmitted</a:t>
            </a:r>
            <a:r>
              <a:rPr lang="en-US" altLang="en-US" dirty="0"/>
              <a:t> allele is thus the ‘control’)</a:t>
            </a:r>
          </a:p>
        </p:txBody>
      </p:sp>
      <p:sp>
        <p:nvSpPr>
          <p:cNvPr id="30729" name="Text Box 14"/>
          <p:cNvSpPr txBox="1">
            <a:spLocks noChangeArrowheads="1"/>
          </p:cNvSpPr>
          <p:nvPr/>
        </p:nvSpPr>
        <p:spPr bwMode="auto">
          <a:xfrm>
            <a:off x="533400" y="4722674"/>
            <a:ext cx="115824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dirty="0"/>
              <a:t> By not requiring a control group, the TDT avoids the problem of stratification for genetic association studies</a:t>
            </a:r>
          </a:p>
          <a:p>
            <a:pPr algn="just" eaLnBrk="1" hangingPunct="1">
              <a:buFontTx/>
              <a:buChar char="•"/>
            </a:pPr>
            <a:endParaRPr lang="en-US" altLang="en-US" dirty="0"/>
          </a:p>
          <a:p>
            <a:pPr algn="just" eaLnBrk="1" hangingPunct="1">
              <a:buFontTx/>
              <a:buChar char="•"/>
            </a:pPr>
            <a:r>
              <a:rPr lang="en-US" altLang="en-US" dirty="0"/>
              <a:t> In addition, the TDT avoids the need to identify appropriate controls</a:t>
            </a:r>
          </a:p>
          <a:p>
            <a:pPr algn="just" eaLnBrk="1" hangingPunct="1">
              <a:buFontTx/>
              <a:buChar char="•"/>
            </a:pPr>
            <a:endParaRPr lang="en-US" altLang="en-US" dirty="0"/>
          </a:p>
          <a:p>
            <a:pPr algn="just" eaLnBrk="1" hangingPunct="1">
              <a:buFontTx/>
              <a:buChar char="•"/>
            </a:pPr>
            <a:r>
              <a:rPr lang="en-US" altLang="en-US" dirty="0"/>
              <a:t> However, the TDT does not easily accommodate epidemiologic investigations involving multiple genetic and non-genetic factors or interactions</a:t>
            </a:r>
          </a:p>
        </p:txBody>
      </p:sp>
      <p:pic>
        <p:nvPicPr>
          <p:cNvPr id="2" name="Picture 1">
            <a:extLst>
              <a:ext uri="{FF2B5EF4-FFF2-40B4-BE49-F238E27FC236}">
                <a16:creationId xmlns:a16="http://schemas.microsoft.com/office/drawing/2014/main" id="{DEAF6FF9-6F20-5E4B-B1A7-B31CCE533165}"/>
              </a:ext>
            </a:extLst>
          </p:cNvPr>
          <p:cNvPicPr>
            <a:picLocks noChangeAspect="1"/>
          </p:cNvPicPr>
          <p:nvPr/>
        </p:nvPicPr>
        <p:blipFill>
          <a:blip r:embed="rId2"/>
          <a:stretch>
            <a:fillRect/>
          </a:stretch>
        </p:blipFill>
        <p:spPr>
          <a:xfrm>
            <a:off x="8167266" y="1345408"/>
            <a:ext cx="3325068" cy="813196"/>
          </a:xfrm>
          <a:prstGeom prst="rect">
            <a:avLst/>
          </a:prstGeom>
        </p:spPr>
      </p:pic>
      <p:pic>
        <p:nvPicPr>
          <p:cNvPr id="3" name="Picture 2">
            <a:extLst>
              <a:ext uri="{FF2B5EF4-FFF2-40B4-BE49-F238E27FC236}">
                <a16:creationId xmlns:a16="http://schemas.microsoft.com/office/drawing/2014/main" id="{C0798D35-B6BB-7D41-95A6-DB0EA732BB16}"/>
              </a:ext>
            </a:extLst>
          </p:cNvPr>
          <p:cNvPicPr>
            <a:picLocks noChangeAspect="1"/>
          </p:cNvPicPr>
          <p:nvPr/>
        </p:nvPicPr>
        <p:blipFill>
          <a:blip r:embed="rId3"/>
          <a:stretch>
            <a:fillRect/>
          </a:stretch>
        </p:blipFill>
        <p:spPr>
          <a:xfrm>
            <a:off x="8070850" y="2529026"/>
            <a:ext cx="3517900" cy="1545155"/>
          </a:xfrm>
          <a:prstGeom prst="rect">
            <a:avLst/>
          </a:prstGeom>
        </p:spPr>
      </p:pic>
    </p:spTree>
    <p:extLst>
      <p:ext uri="{BB962C8B-B14F-4D97-AF65-F5344CB8AC3E}">
        <p14:creationId xmlns:p14="http://schemas.microsoft.com/office/powerpoint/2010/main" val="1461031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8" grpId="0" animBg="1"/>
      <p:bldP spid="307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018552" y="228600"/>
            <a:ext cx="101548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mn-lt"/>
                <a:cs typeface="Arial" pitchFamily="34" charset="0"/>
              </a:rPr>
              <a:t>Using Principal Components to Correct for Population Stratification</a:t>
            </a:r>
          </a:p>
        </p:txBody>
      </p:sp>
      <p:grpSp>
        <p:nvGrpSpPr>
          <p:cNvPr id="2" name="Group 1">
            <a:extLst>
              <a:ext uri="{FF2B5EF4-FFF2-40B4-BE49-F238E27FC236}">
                <a16:creationId xmlns:a16="http://schemas.microsoft.com/office/drawing/2014/main" id="{3988B164-624E-7A4B-B31D-650336274367}"/>
              </a:ext>
            </a:extLst>
          </p:cNvPr>
          <p:cNvGrpSpPr/>
          <p:nvPr/>
        </p:nvGrpSpPr>
        <p:grpSpPr>
          <a:xfrm>
            <a:off x="6495059" y="1166102"/>
            <a:ext cx="4506969" cy="1179773"/>
            <a:chOff x="6267451" y="1649824"/>
            <a:chExt cx="3935413" cy="998126"/>
          </a:xfrm>
        </p:grpSpPr>
        <p:pic>
          <p:nvPicPr>
            <p:cNvPr id="1105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451" y="1905000"/>
              <a:ext cx="393541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0157" y="1649824"/>
              <a:ext cx="3810000" cy="14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105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6479" y="2774126"/>
            <a:ext cx="4164127" cy="3855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40EFDD35-90B4-A84D-AEF1-A3839632A3F0}"/>
              </a:ext>
            </a:extLst>
          </p:cNvPr>
          <p:cNvSpPr txBox="1"/>
          <p:nvPr/>
        </p:nvSpPr>
        <p:spPr>
          <a:xfrm>
            <a:off x="1063740" y="1545535"/>
            <a:ext cx="4696222" cy="1200329"/>
          </a:xfrm>
          <a:prstGeom prst="rect">
            <a:avLst/>
          </a:prstGeom>
          <a:noFill/>
        </p:spPr>
        <p:txBody>
          <a:bodyPr wrap="none" rtlCol="0">
            <a:spAutoFit/>
          </a:bodyPr>
          <a:lstStyle/>
          <a:p>
            <a:r>
              <a:rPr lang="en-US" dirty="0"/>
              <a:t>DV: Dependent Variable (e.g., disease diagnosis)</a:t>
            </a:r>
          </a:p>
          <a:p>
            <a:r>
              <a:rPr lang="en-US" dirty="0"/>
              <a:t>CC: (0 = no disease; 1 = disease)</a:t>
            </a:r>
          </a:p>
          <a:p>
            <a:r>
              <a:rPr lang="en-US" dirty="0"/>
              <a:t>PC: Principal Component</a:t>
            </a:r>
          </a:p>
          <a:p>
            <a:r>
              <a:rPr lang="en-US" dirty="0"/>
              <a:t>b</a:t>
            </a:r>
            <a:r>
              <a:rPr lang="en-US" baseline="-25000" dirty="0"/>
              <a:t>x</a:t>
            </a:r>
            <a:r>
              <a:rPr lang="en-US" dirty="0"/>
              <a:t>:  Regression Coefficient</a:t>
            </a:r>
          </a:p>
        </p:txBody>
      </p:sp>
      <p:sp>
        <p:nvSpPr>
          <p:cNvPr id="5" name="TextBox 4">
            <a:extLst>
              <a:ext uri="{FF2B5EF4-FFF2-40B4-BE49-F238E27FC236}">
                <a16:creationId xmlns:a16="http://schemas.microsoft.com/office/drawing/2014/main" id="{127C527E-9988-234A-9B8B-F9D7CE46B5C6}"/>
              </a:ext>
            </a:extLst>
          </p:cNvPr>
          <p:cNvSpPr txBox="1"/>
          <p:nvPr/>
        </p:nvSpPr>
        <p:spPr>
          <a:xfrm>
            <a:off x="1189972" y="1069627"/>
            <a:ext cx="4124847" cy="369332"/>
          </a:xfrm>
          <a:prstGeom prst="rect">
            <a:avLst/>
          </a:prstGeom>
          <a:noFill/>
        </p:spPr>
        <p:txBody>
          <a:bodyPr wrap="none" rtlCol="0">
            <a:spAutoFit/>
          </a:bodyPr>
          <a:lstStyle/>
          <a:p>
            <a:r>
              <a:rPr lang="en-US" dirty="0"/>
              <a:t>DV = b</a:t>
            </a:r>
            <a:r>
              <a:rPr lang="en-US" baseline="-25000" dirty="0"/>
              <a:t>0</a:t>
            </a:r>
            <a:r>
              <a:rPr lang="en-US" dirty="0"/>
              <a:t> + b</a:t>
            </a:r>
            <a:r>
              <a:rPr lang="en-US" baseline="-25000" dirty="0"/>
              <a:t>1</a:t>
            </a:r>
            <a:r>
              <a:rPr lang="en-US" dirty="0"/>
              <a:t>*CC + B</a:t>
            </a:r>
            <a:r>
              <a:rPr lang="en-US" baseline="-25000" dirty="0"/>
              <a:t>2</a:t>
            </a:r>
            <a:r>
              <a:rPr lang="en-US" dirty="0"/>
              <a:t>*PC</a:t>
            </a:r>
            <a:r>
              <a:rPr lang="en-US" baseline="-25000" dirty="0"/>
              <a:t>1</a:t>
            </a:r>
            <a:r>
              <a:rPr lang="en-US" dirty="0"/>
              <a:t> + … + PC</a:t>
            </a:r>
            <a:r>
              <a:rPr lang="en-US" baseline="-25000" dirty="0"/>
              <a:t>L</a:t>
            </a:r>
            <a:r>
              <a:rPr lang="en-US" dirty="0"/>
              <a:t> + error</a:t>
            </a:r>
          </a:p>
        </p:txBody>
      </p:sp>
      <p:pic>
        <p:nvPicPr>
          <p:cNvPr id="6" name="Picture 5">
            <a:extLst>
              <a:ext uri="{FF2B5EF4-FFF2-40B4-BE49-F238E27FC236}">
                <a16:creationId xmlns:a16="http://schemas.microsoft.com/office/drawing/2014/main" id="{A4D08C09-4324-4446-AAAC-1435936C0971}"/>
              </a:ext>
            </a:extLst>
          </p:cNvPr>
          <p:cNvPicPr>
            <a:picLocks noChangeAspect="1"/>
          </p:cNvPicPr>
          <p:nvPr/>
        </p:nvPicPr>
        <p:blipFill>
          <a:blip r:embed="rId7"/>
          <a:stretch>
            <a:fillRect/>
          </a:stretch>
        </p:blipFill>
        <p:spPr>
          <a:xfrm>
            <a:off x="1559972" y="2852440"/>
            <a:ext cx="3703758" cy="3855275"/>
          </a:xfrm>
          <a:prstGeom prst="rect">
            <a:avLst/>
          </a:prstGeom>
        </p:spPr>
      </p:pic>
    </p:spTree>
    <p:custDataLst>
      <p:tags r:id="rId1"/>
    </p:custDataLst>
    <p:extLst>
      <p:ext uri="{BB962C8B-B14F-4D97-AF65-F5344CB8AC3E}">
        <p14:creationId xmlns:p14="http://schemas.microsoft.com/office/powerpoint/2010/main" val="229272738"/>
      </p:ext>
    </p:extLst>
  </p:cSld>
  <p:clrMapOvr>
    <a:masterClrMapping/>
  </p:clrMapOvr>
  <p:transition advTm="65705"/>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0" y="2321004"/>
            <a:ext cx="8534400" cy="1200329"/>
          </a:xfrm>
          <a:prstGeom prst="rect">
            <a:avLst/>
          </a:prstGeom>
        </p:spPr>
        <p:txBody>
          <a:bodyPr wrap="square">
            <a:spAutoFit/>
          </a:bodyPr>
          <a:lstStyle/>
          <a:p>
            <a:pPr algn="ctr"/>
            <a:r>
              <a:rPr lang="en-US" sz="3600" b="1" dirty="0"/>
              <a:t>3. Admixture: Characterization, Consequences and Admixture Mapping</a:t>
            </a:r>
          </a:p>
        </p:txBody>
      </p:sp>
    </p:spTree>
    <p:extLst>
      <p:ext uri="{BB962C8B-B14F-4D97-AF65-F5344CB8AC3E}">
        <p14:creationId xmlns:p14="http://schemas.microsoft.com/office/powerpoint/2010/main" val="1438690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757082" y="241733"/>
            <a:ext cx="87991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800" b="1" dirty="0">
                <a:solidFill>
                  <a:srgbClr val="000000"/>
                </a:solidFill>
                <a:latin typeface="+mn-lt"/>
              </a:rPr>
              <a:t>Using Genetic Variation to Trace Migration and Admixture</a:t>
            </a:r>
          </a:p>
        </p:txBody>
      </p:sp>
      <p:grpSp>
        <p:nvGrpSpPr>
          <p:cNvPr id="7" name="Group 6"/>
          <p:cNvGrpSpPr/>
          <p:nvPr/>
        </p:nvGrpSpPr>
        <p:grpSpPr>
          <a:xfrm>
            <a:off x="990600" y="1137621"/>
            <a:ext cx="4778748" cy="1371600"/>
            <a:chOff x="228600" y="1219200"/>
            <a:chExt cx="5334000" cy="1596967"/>
          </a:xfrm>
        </p:grpSpPr>
        <p:pic>
          <p:nvPicPr>
            <p:cNvPr id="5" name="Picture 4"/>
            <p:cNvPicPr>
              <a:picLocks noChangeAspect="1"/>
            </p:cNvPicPr>
            <p:nvPr/>
          </p:nvPicPr>
          <p:blipFill>
            <a:blip r:embed="rId2"/>
            <a:stretch>
              <a:fillRect/>
            </a:stretch>
          </p:blipFill>
          <p:spPr>
            <a:xfrm>
              <a:off x="228600" y="1219200"/>
              <a:ext cx="5334000" cy="1596967"/>
            </a:xfrm>
            <a:prstGeom prst="rect">
              <a:avLst/>
            </a:prstGeom>
          </p:spPr>
        </p:pic>
        <p:pic>
          <p:nvPicPr>
            <p:cNvPr id="6" name="Picture 5"/>
            <p:cNvPicPr>
              <a:picLocks noChangeAspect="1"/>
            </p:cNvPicPr>
            <p:nvPr/>
          </p:nvPicPr>
          <p:blipFill>
            <a:blip r:embed="rId3"/>
            <a:stretch>
              <a:fillRect/>
            </a:stretch>
          </p:blipFill>
          <p:spPr>
            <a:xfrm>
              <a:off x="1981200" y="1295400"/>
              <a:ext cx="3340100" cy="215900"/>
            </a:xfrm>
            <a:prstGeom prst="rect">
              <a:avLst/>
            </a:prstGeom>
          </p:spPr>
        </p:pic>
      </p:grpSp>
      <p:pic>
        <p:nvPicPr>
          <p:cNvPr id="8" name="Picture 7"/>
          <p:cNvPicPr>
            <a:picLocks noChangeAspect="1"/>
          </p:cNvPicPr>
          <p:nvPr/>
        </p:nvPicPr>
        <p:blipFill>
          <a:blip r:embed="rId4"/>
          <a:stretch>
            <a:fillRect/>
          </a:stretch>
        </p:blipFill>
        <p:spPr>
          <a:xfrm>
            <a:off x="6808853" y="899728"/>
            <a:ext cx="4876799" cy="5531111"/>
          </a:xfrm>
          <a:prstGeom prst="rect">
            <a:avLst/>
          </a:prstGeom>
        </p:spPr>
      </p:pic>
      <p:pic>
        <p:nvPicPr>
          <p:cNvPr id="9" name="Picture 8"/>
          <p:cNvPicPr>
            <a:picLocks noChangeAspect="1"/>
          </p:cNvPicPr>
          <p:nvPr/>
        </p:nvPicPr>
        <p:blipFill>
          <a:blip r:embed="rId5"/>
          <a:stretch>
            <a:fillRect/>
          </a:stretch>
        </p:blipFill>
        <p:spPr>
          <a:xfrm>
            <a:off x="506348" y="2881889"/>
            <a:ext cx="6124402" cy="3508153"/>
          </a:xfrm>
          <a:prstGeom prst="rect">
            <a:avLst/>
          </a:prstGeom>
        </p:spPr>
      </p:pic>
      <p:sp>
        <p:nvSpPr>
          <p:cNvPr id="10" name="Rectangle 9"/>
          <p:cNvSpPr/>
          <p:nvPr/>
        </p:nvSpPr>
        <p:spPr>
          <a:xfrm>
            <a:off x="8001000" y="4849205"/>
            <a:ext cx="3429000" cy="1531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92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3322"/>
            <a:ext cx="6654800" cy="4569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3">
            <a:extLst>
              <a:ext uri="{FF2B5EF4-FFF2-40B4-BE49-F238E27FC236}">
                <a16:creationId xmlns:a16="http://schemas.microsoft.com/office/drawing/2014/main" id="{658E3940-9FC4-A24C-8A6A-08A96392CE40}"/>
              </a:ext>
            </a:extLst>
          </p:cNvPr>
          <p:cNvSpPr txBox="1">
            <a:spLocks noChangeArrowheads="1"/>
          </p:cNvSpPr>
          <p:nvPr/>
        </p:nvSpPr>
        <p:spPr bwMode="auto">
          <a:xfrm>
            <a:off x="7315200" y="1635218"/>
            <a:ext cx="4495800" cy="41857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a:buFontTx/>
              <a:buChar char="•"/>
            </a:pPr>
            <a:r>
              <a:rPr lang="en-US" altLang="en-US" sz="1400" dirty="0">
                <a:solidFill>
                  <a:srgbClr val="000000"/>
                </a:solidFill>
                <a:latin typeface="Tahoma" pitchFamily="34" charset="0"/>
              </a:rPr>
              <a:t> Genetic variants that are unique to, or more common in, certain populations have been identified</a:t>
            </a:r>
          </a:p>
          <a:p>
            <a:pPr algn="just">
              <a:buFontTx/>
              <a:buChar char="•"/>
            </a:pPr>
            <a:endParaRPr lang="en-US" altLang="en-US" sz="1400" dirty="0">
              <a:solidFill>
                <a:srgbClr val="000000"/>
              </a:solidFill>
              <a:latin typeface="Tahoma" pitchFamily="34" charset="0"/>
            </a:endParaRPr>
          </a:p>
          <a:p>
            <a:pPr algn="just">
              <a:buFontTx/>
              <a:buChar char="•"/>
            </a:pPr>
            <a:r>
              <a:rPr lang="en-US" altLang="en-US" sz="1400" dirty="0">
                <a:solidFill>
                  <a:srgbClr val="000000"/>
                </a:solidFill>
                <a:latin typeface="Tahoma" pitchFamily="34" charset="0"/>
              </a:rPr>
              <a:t> Panels of markers that have such “population specific alleles” in them have been devised</a:t>
            </a:r>
          </a:p>
          <a:p>
            <a:pPr algn="just">
              <a:buFontTx/>
              <a:buChar char="•"/>
            </a:pPr>
            <a:endParaRPr lang="en-US" altLang="en-US" sz="1400" dirty="0">
              <a:solidFill>
                <a:srgbClr val="000000"/>
              </a:solidFill>
              <a:latin typeface="Tahoma" pitchFamily="34" charset="0"/>
            </a:endParaRPr>
          </a:p>
          <a:p>
            <a:pPr algn="just">
              <a:buFontTx/>
              <a:buChar char="•"/>
            </a:pPr>
            <a:r>
              <a:rPr lang="en-US" altLang="en-US" sz="1400" dirty="0">
                <a:solidFill>
                  <a:srgbClr val="000000"/>
                </a:solidFill>
                <a:latin typeface="Tahoma" pitchFamily="34" charset="0"/>
              </a:rPr>
              <a:t> These markers are “ancestry informative” for the population they have been chosen for based on their being unique or more common in that population</a:t>
            </a:r>
          </a:p>
          <a:p>
            <a:pPr algn="just">
              <a:buFontTx/>
              <a:buChar char="•"/>
            </a:pPr>
            <a:endParaRPr lang="en-US" altLang="en-US" sz="1400" dirty="0">
              <a:solidFill>
                <a:srgbClr val="000000"/>
              </a:solidFill>
              <a:latin typeface="Tahoma" pitchFamily="34" charset="0"/>
            </a:endParaRPr>
          </a:p>
          <a:p>
            <a:pPr algn="just">
              <a:buFontTx/>
              <a:buChar char="•"/>
            </a:pPr>
            <a:r>
              <a:rPr lang="en-US" altLang="en-US" sz="1400" dirty="0">
                <a:solidFill>
                  <a:srgbClr val="000000"/>
                </a:solidFill>
                <a:latin typeface="Tahoma" pitchFamily="34" charset="0"/>
              </a:rPr>
              <a:t> An individual can be genotyped for these markers</a:t>
            </a:r>
          </a:p>
          <a:p>
            <a:pPr algn="just">
              <a:buFontTx/>
              <a:buChar char="•"/>
            </a:pPr>
            <a:endParaRPr lang="en-US" altLang="en-US" sz="1400" dirty="0">
              <a:solidFill>
                <a:srgbClr val="000000"/>
              </a:solidFill>
              <a:latin typeface="Tahoma" pitchFamily="34" charset="0"/>
            </a:endParaRPr>
          </a:p>
          <a:p>
            <a:pPr algn="just">
              <a:buFontTx/>
              <a:buChar char="•"/>
            </a:pPr>
            <a:r>
              <a:rPr lang="en-US" altLang="en-US" sz="1400" dirty="0">
                <a:solidFill>
                  <a:srgbClr val="000000"/>
                </a:solidFill>
                <a:latin typeface="Tahoma" pitchFamily="34" charset="0"/>
              </a:rPr>
              <a:t> The fraction of variants an individual possesses that are associated with the population in question is an estimate of the degree of ancestry for that person for that population</a:t>
            </a:r>
          </a:p>
          <a:p>
            <a:pPr algn="just">
              <a:buFontTx/>
              <a:buChar char="•"/>
            </a:pPr>
            <a:endParaRPr lang="en-US" altLang="en-US" sz="1400" dirty="0">
              <a:solidFill>
                <a:srgbClr val="000000"/>
              </a:solidFill>
              <a:latin typeface="Tahoma" pitchFamily="34" charset="0"/>
            </a:endParaRPr>
          </a:p>
          <a:p>
            <a:pPr algn="just">
              <a:buFontTx/>
              <a:buChar char="•"/>
            </a:pPr>
            <a:r>
              <a:rPr lang="en-US" altLang="en-US" sz="1400" dirty="0">
                <a:solidFill>
                  <a:srgbClr val="000000"/>
                </a:solidFill>
                <a:latin typeface="Tahoma" pitchFamily="34" charset="0"/>
              </a:rPr>
              <a:t> Repeating this for many population specific AIMs can be used to estimate how “admixed” an individual is</a:t>
            </a:r>
          </a:p>
        </p:txBody>
      </p:sp>
      <p:sp>
        <p:nvSpPr>
          <p:cNvPr id="5" name="Rectangle 4">
            <a:extLst>
              <a:ext uri="{FF2B5EF4-FFF2-40B4-BE49-F238E27FC236}">
                <a16:creationId xmlns:a16="http://schemas.microsoft.com/office/drawing/2014/main" id="{A9480BFB-EC5F-3846-8473-10C9BAE0406C}"/>
              </a:ext>
            </a:extLst>
          </p:cNvPr>
          <p:cNvSpPr>
            <a:spLocks noGrp="1" noChangeArrowheads="1"/>
          </p:cNvSpPr>
          <p:nvPr>
            <p:ph type="title"/>
          </p:nvPr>
        </p:nvSpPr>
        <p:spPr>
          <a:xfrm>
            <a:off x="76200" y="381001"/>
            <a:ext cx="12115800" cy="639763"/>
          </a:xfrm>
          <a:noFill/>
        </p:spPr>
        <p:txBody>
          <a:bodyPr>
            <a:noAutofit/>
          </a:bodyPr>
          <a:lstStyle/>
          <a:p>
            <a:pPr eaLnBrk="1" hangingPunct="1"/>
            <a:r>
              <a:rPr lang="en-US" altLang="en-US" sz="2800" b="1" dirty="0"/>
              <a:t>Estimating ‘Degree’ of Admixture Using Ancestry Informative Markers (AIMs)</a:t>
            </a:r>
          </a:p>
        </p:txBody>
      </p:sp>
      <p:sp>
        <p:nvSpPr>
          <p:cNvPr id="6" name="Rectangle 4">
            <a:extLst>
              <a:ext uri="{FF2B5EF4-FFF2-40B4-BE49-F238E27FC236}">
                <a16:creationId xmlns:a16="http://schemas.microsoft.com/office/drawing/2014/main" id="{2F0C44D6-2101-D945-9892-E35E07FB2F9A}"/>
              </a:ext>
            </a:extLst>
          </p:cNvPr>
          <p:cNvSpPr txBox="1">
            <a:spLocks noChangeArrowheads="1"/>
          </p:cNvSpPr>
          <p:nvPr/>
        </p:nvSpPr>
        <p:spPr>
          <a:xfrm>
            <a:off x="2711450" y="6019801"/>
            <a:ext cx="1993900" cy="293890"/>
          </a:xfrm>
          <a:prstGeom prst="rect">
            <a:avLst/>
          </a:prstGeom>
          <a:noFill/>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1200" dirty="0"/>
              <a:t>AJHG (1995) 63:1839-1851 </a:t>
            </a:r>
          </a:p>
        </p:txBody>
      </p:sp>
    </p:spTree>
    <p:extLst>
      <p:ext uri="{BB962C8B-B14F-4D97-AF65-F5344CB8AC3E}">
        <p14:creationId xmlns:p14="http://schemas.microsoft.com/office/powerpoint/2010/main" val="3620105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47364" y="1318047"/>
            <a:ext cx="4462463" cy="1643572"/>
            <a:chOff x="381000" y="457200"/>
            <a:chExt cx="4462463" cy="164357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4462463" cy="1643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532" y="489650"/>
              <a:ext cx="2116931" cy="212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572911" y="3429000"/>
            <a:ext cx="4206134" cy="2447925"/>
            <a:chOff x="509164" y="3352800"/>
            <a:chExt cx="4206134" cy="2447925"/>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64" y="3352800"/>
              <a:ext cx="4206134"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200400" y="5562600"/>
              <a:ext cx="76200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160546"/>
            <a:ext cx="5943600" cy="4917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7"/>
          <p:cNvSpPr txBox="1">
            <a:spLocks noChangeArrowheads="1"/>
          </p:cNvSpPr>
          <p:nvPr/>
        </p:nvSpPr>
        <p:spPr bwMode="auto">
          <a:xfrm>
            <a:off x="685800" y="270906"/>
            <a:ext cx="11125200" cy="523220"/>
          </a:xfrm>
          <a:prstGeom prst="rect">
            <a:avLst/>
          </a:prstGeom>
          <a:noFill/>
          <a:ln w="9525">
            <a:noFill/>
            <a:miter lim="800000"/>
            <a:headEnd/>
            <a:tailEnd/>
          </a:ln>
        </p:spPr>
        <p:txBody>
          <a:bodyPr wrap="square">
            <a:prstTxWarp prst="textNoShape">
              <a:avLst/>
            </a:prstTxWarp>
            <a:spAutoFit/>
          </a:bodyPr>
          <a:lstStyle/>
          <a:p>
            <a:r>
              <a:rPr lang="en-US" sz="2800" b="1" dirty="0" err="1"/>
              <a:t>Lewontin’s</a:t>
            </a:r>
            <a:r>
              <a:rPr lang="en-US" sz="2800" b="1" dirty="0"/>
              <a:t> 15.0% is &gt;0.0%, So Classification is Possible with Enough Loci…</a:t>
            </a:r>
          </a:p>
        </p:txBody>
      </p:sp>
      <p:sp>
        <p:nvSpPr>
          <p:cNvPr id="10" name="Rectangle 9">
            <a:extLst>
              <a:ext uri="{FF2B5EF4-FFF2-40B4-BE49-F238E27FC236}">
                <a16:creationId xmlns:a16="http://schemas.microsoft.com/office/drawing/2014/main" id="{848DB67F-E7F9-E448-BDD0-223D4CE10932}"/>
              </a:ext>
            </a:extLst>
          </p:cNvPr>
          <p:cNvSpPr/>
          <p:nvPr/>
        </p:nvSpPr>
        <p:spPr>
          <a:xfrm>
            <a:off x="5715000" y="5257800"/>
            <a:ext cx="5791200" cy="8204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57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204" y="1167996"/>
            <a:ext cx="4495800" cy="1154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367" y="2526109"/>
            <a:ext cx="4181475"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0BF84212-65AB-B343-8D2B-DE40C5C249CE}"/>
              </a:ext>
            </a:extLst>
          </p:cNvPr>
          <p:cNvSpPr>
            <a:spLocks noGrp="1" noChangeArrowheads="1"/>
          </p:cNvSpPr>
          <p:nvPr>
            <p:ph type="title"/>
          </p:nvPr>
        </p:nvSpPr>
        <p:spPr>
          <a:xfrm>
            <a:off x="76200" y="381001"/>
            <a:ext cx="12115800" cy="639763"/>
          </a:xfrm>
          <a:noFill/>
        </p:spPr>
        <p:txBody>
          <a:bodyPr>
            <a:noAutofit/>
          </a:bodyPr>
          <a:lstStyle/>
          <a:p>
            <a:pPr eaLnBrk="1" hangingPunct="1"/>
            <a:r>
              <a:rPr lang="en-US" altLang="en-US" sz="2800" b="1" dirty="0"/>
              <a:t>Estimating ‘Degree’ of Admixture Using Ancestry Informative Markers (AIMs)</a:t>
            </a:r>
          </a:p>
        </p:txBody>
      </p:sp>
      <p:pic>
        <p:nvPicPr>
          <p:cNvPr id="6" name="Picture 6">
            <a:extLst>
              <a:ext uri="{FF2B5EF4-FFF2-40B4-BE49-F238E27FC236}">
                <a16:creationId xmlns:a16="http://schemas.microsoft.com/office/drawing/2014/main" id="{30BD0579-E55D-3A43-96CF-CB9E69CF4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0440" y="1160973"/>
            <a:ext cx="4343400" cy="1528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race2St3good">
            <a:extLst>
              <a:ext uri="{FF2B5EF4-FFF2-40B4-BE49-F238E27FC236}">
                <a16:creationId xmlns:a16="http://schemas.microsoft.com/office/drawing/2014/main" id="{9C890A65-7662-6A43-8F14-1F014A3EF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3222114"/>
            <a:ext cx="2667000"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
            <a:extLst>
              <a:ext uri="{FF2B5EF4-FFF2-40B4-BE49-F238E27FC236}">
                <a16:creationId xmlns:a16="http://schemas.microsoft.com/office/drawing/2014/main" id="{5E699171-7AE9-EE4D-BCAD-C13F9BD75FB3}"/>
              </a:ext>
            </a:extLst>
          </p:cNvPr>
          <p:cNvSpPr txBox="1">
            <a:spLocks noChangeArrowheads="1"/>
          </p:cNvSpPr>
          <p:nvPr/>
        </p:nvSpPr>
        <p:spPr bwMode="auto">
          <a:xfrm>
            <a:off x="5943600" y="5584313"/>
            <a:ext cx="2573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200"/>
              <a:t>Chicago African Americans</a:t>
            </a:r>
          </a:p>
          <a:p>
            <a:pPr algn="ctr" eaLnBrk="1" hangingPunct="1"/>
            <a:r>
              <a:rPr lang="en-US" altLang="en-US" sz="1200"/>
              <a:t>(Halder, Shriver, et al. unpublished)</a:t>
            </a:r>
          </a:p>
        </p:txBody>
      </p:sp>
      <p:pic>
        <p:nvPicPr>
          <p:cNvPr id="11" name="Picture 7">
            <a:extLst>
              <a:ext uri="{FF2B5EF4-FFF2-40B4-BE49-F238E27FC236}">
                <a16:creationId xmlns:a16="http://schemas.microsoft.com/office/drawing/2014/main" id="{547F7D90-DD6E-C647-BBCA-665577A656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727" t="17979" r="14413" b="9732"/>
          <a:stretch>
            <a:fillRect/>
          </a:stretch>
        </p:blipFill>
        <p:spPr bwMode="auto">
          <a:xfrm>
            <a:off x="8686800" y="3222114"/>
            <a:ext cx="30480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8">
            <a:extLst>
              <a:ext uri="{FF2B5EF4-FFF2-40B4-BE49-F238E27FC236}">
                <a16:creationId xmlns:a16="http://schemas.microsoft.com/office/drawing/2014/main" id="{576477D4-1050-3B44-B9A5-B53AAA801336}"/>
              </a:ext>
            </a:extLst>
          </p:cNvPr>
          <p:cNvSpPr txBox="1">
            <a:spLocks noChangeArrowheads="1"/>
          </p:cNvSpPr>
          <p:nvPr/>
        </p:nvSpPr>
        <p:spPr bwMode="auto">
          <a:xfrm>
            <a:off x="9180514" y="5584313"/>
            <a:ext cx="2041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200"/>
              <a:t>Costa Ricans</a:t>
            </a:r>
          </a:p>
          <a:p>
            <a:pPr algn="ctr" eaLnBrk="1" hangingPunct="1"/>
            <a:r>
              <a:rPr lang="en-US" altLang="en-US" sz="1200"/>
              <a:t>(Shriver, et al. unpublished)</a:t>
            </a:r>
          </a:p>
        </p:txBody>
      </p:sp>
      <p:sp>
        <p:nvSpPr>
          <p:cNvPr id="13" name="Text Box 9">
            <a:extLst>
              <a:ext uri="{FF2B5EF4-FFF2-40B4-BE49-F238E27FC236}">
                <a16:creationId xmlns:a16="http://schemas.microsoft.com/office/drawing/2014/main" id="{CB91C85E-B394-9A48-B20D-B639B3E4D9A3}"/>
              </a:ext>
            </a:extLst>
          </p:cNvPr>
          <p:cNvSpPr txBox="1">
            <a:spLocks noChangeArrowheads="1"/>
          </p:cNvSpPr>
          <p:nvPr/>
        </p:nvSpPr>
        <p:spPr bwMode="auto">
          <a:xfrm>
            <a:off x="4754562" y="6111525"/>
            <a:ext cx="35972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000" dirty="0"/>
              <a:t>African Americans have genomes ‘between’ West Africans and Europeans but vary in degree of admixture</a:t>
            </a:r>
          </a:p>
        </p:txBody>
      </p:sp>
      <p:sp>
        <p:nvSpPr>
          <p:cNvPr id="14" name="Line 10">
            <a:extLst>
              <a:ext uri="{FF2B5EF4-FFF2-40B4-BE49-F238E27FC236}">
                <a16:creationId xmlns:a16="http://schemas.microsoft.com/office/drawing/2014/main" id="{351F0F07-24B9-9E43-AD94-1D88A50246A8}"/>
              </a:ext>
            </a:extLst>
          </p:cNvPr>
          <p:cNvSpPr>
            <a:spLocks noChangeShapeType="1"/>
          </p:cNvSpPr>
          <p:nvPr/>
        </p:nvSpPr>
        <p:spPr bwMode="auto">
          <a:xfrm flipV="1">
            <a:off x="5541960" y="5355713"/>
            <a:ext cx="1011239" cy="77078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Text Box 11">
            <a:extLst>
              <a:ext uri="{FF2B5EF4-FFF2-40B4-BE49-F238E27FC236}">
                <a16:creationId xmlns:a16="http://schemas.microsoft.com/office/drawing/2014/main" id="{F45D8C25-7295-5A4E-92DA-0F525860BB17}"/>
              </a:ext>
            </a:extLst>
          </p:cNvPr>
          <p:cNvSpPr txBox="1">
            <a:spLocks noChangeArrowheads="1"/>
          </p:cNvSpPr>
          <p:nvPr/>
        </p:nvSpPr>
        <p:spPr bwMode="auto">
          <a:xfrm>
            <a:off x="8402638" y="6126499"/>
            <a:ext cx="35972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000" dirty="0"/>
              <a:t>Costa Ricans have genomes ‘between’ Native Americans and Europeans but vary in degree of admixture</a:t>
            </a:r>
          </a:p>
        </p:txBody>
      </p:sp>
      <p:sp>
        <p:nvSpPr>
          <p:cNvPr id="16" name="Line 12">
            <a:extLst>
              <a:ext uri="{FF2B5EF4-FFF2-40B4-BE49-F238E27FC236}">
                <a16:creationId xmlns:a16="http://schemas.microsoft.com/office/drawing/2014/main" id="{8E8914F3-2325-D244-8B5B-5C40A6721542}"/>
              </a:ext>
            </a:extLst>
          </p:cNvPr>
          <p:cNvSpPr>
            <a:spLocks noChangeShapeType="1"/>
          </p:cNvSpPr>
          <p:nvPr/>
        </p:nvSpPr>
        <p:spPr bwMode="auto">
          <a:xfrm flipV="1">
            <a:off x="9310540" y="4822313"/>
            <a:ext cx="1509859" cy="12892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6162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3" grpId="1"/>
      <p:bldP spid="14" grpId="0" animBg="1"/>
      <p:bldP spid="14" grpId="1" animBg="1"/>
      <p:bldP spid="15" grpId="0"/>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69818"/>
            <a:ext cx="4018990" cy="5560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8" name="Picture 2">
            <a:extLst>
              <a:ext uri="{FF2B5EF4-FFF2-40B4-BE49-F238E27FC236}">
                <a16:creationId xmlns:a16="http://schemas.microsoft.com/office/drawing/2014/main" id="{F5ABC9C7-2431-E44C-9544-C86F99341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007" y="1198418"/>
            <a:ext cx="7105429" cy="510299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4">
            <a:extLst>
              <a:ext uri="{FF2B5EF4-FFF2-40B4-BE49-F238E27FC236}">
                <a16:creationId xmlns:a16="http://schemas.microsoft.com/office/drawing/2014/main" id="{A3E0A425-1816-FC49-B926-5D728720A721}"/>
              </a:ext>
            </a:extLst>
          </p:cNvPr>
          <p:cNvSpPr txBox="1">
            <a:spLocks noChangeArrowheads="1"/>
          </p:cNvSpPr>
          <p:nvPr/>
        </p:nvSpPr>
        <p:spPr bwMode="auto">
          <a:xfrm>
            <a:off x="762000" y="294982"/>
            <a:ext cx="107957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800" b="1" dirty="0">
                <a:solidFill>
                  <a:srgbClr val="000000"/>
                </a:solidFill>
                <a:latin typeface="+mn-lt"/>
              </a:rPr>
              <a:t>Genealogical Testing, Henry Louis Gates and the Infamous Beer Summit</a:t>
            </a:r>
          </a:p>
        </p:txBody>
      </p:sp>
    </p:spTree>
    <p:extLst>
      <p:ext uri="{BB962C8B-B14F-4D97-AF65-F5344CB8AC3E}">
        <p14:creationId xmlns:p14="http://schemas.microsoft.com/office/powerpoint/2010/main" val="116524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304800" y="3168573"/>
            <a:ext cx="6151112" cy="3352800"/>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12293" name="Rectangle 5"/>
          <p:cNvSpPr>
            <a:spLocks noChangeArrowheads="1"/>
          </p:cNvSpPr>
          <p:nvPr/>
        </p:nvSpPr>
        <p:spPr bwMode="auto">
          <a:xfrm>
            <a:off x="2813172" y="6193063"/>
            <a:ext cx="322876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1200" b="1" dirty="0">
                <a:solidFill>
                  <a:srgbClr val="000000"/>
                </a:solidFill>
                <a:latin typeface="Tahoma" pitchFamily="34" charset="0"/>
              </a:rPr>
              <a:t>Global map of skin pigmentation levels </a:t>
            </a:r>
          </a:p>
        </p:txBody>
      </p:sp>
      <p:grpSp>
        <p:nvGrpSpPr>
          <p:cNvPr id="2" name="Group 1"/>
          <p:cNvGrpSpPr/>
          <p:nvPr/>
        </p:nvGrpSpPr>
        <p:grpSpPr>
          <a:xfrm>
            <a:off x="318655" y="1371600"/>
            <a:ext cx="6019800" cy="1143000"/>
            <a:chOff x="685800" y="204787"/>
            <a:chExt cx="7610475" cy="1557338"/>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4800"/>
              <a:ext cx="761047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771" y="204787"/>
              <a:ext cx="6708531"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 name="Picture 2">
            <a:extLst>
              <a:ext uri="{FF2B5EF4-FFF2-40B4-BE49-F238E27FC236}">
                <a16:creationId xmlns:a16="http://schemas.microsoft.com/office/drawing/2014/main" id="{902921AF-4494-5647-8FFF-2CEEB7A2A3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804" y="1092091"/>
            <a:ext cx="5144568" cy="2076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EA8FB008-1002-2642-BE6E-A42FCAC127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3225" y="3429000"/>
            <a:ext cx="4657725" cy="3278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Box 4">
            <a:extLst>
              <a:ext uri="{FF2B5EF4-FFF2-40B4-BE49-F238E27FC236}">
                <a16:creationId xmlns:a16="http://schemas.microsoft.com/office/drawing/2014/main" id="{7943EB61-55C6-9F48-8AB2-BCA8502F8A68}"/>
              </a:ext>
            </a:extLst>
          </p:cNvPr>
          <p:cNvSpPr txBox="1">
            <a:spLocks noChangeArrowheads="1"/>
          </p:cNvSpPr>
          <p:nvPr/>
        </p:nvSpPr>
        <p:spPr bwMode="auto">
          <a:xfrm>
            <a:off x="380685" y="267811"/>
            <a:ext cx="114306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800" b="1" dirty="0">
                <a:solidFill>
                  <a:srgbClr val="000000"/>
                </a:solidFill>
                <a:latin typeface="+mn-lt"/>
              </a:rPr>
              <a:t>Skin Color can be a Very Poor Proxy for Ancestry, Especially Among Admixed</a:t>
            </a:r>
          </a:p>
        </p:txBody>
      </p:sp>
    </p:spTree>
    <p:extLst>
      <p:ext uri="{BB962C8B-B14F-4D97-AF65-F5344CB8AC3E}">
        <p14:creationId xmlns:p14="http://schemas.microsoft.com/office/powerpoint/2010/main" val="966386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990600"/>
            <a:ext cx="11506200" cy="1200329"/>
          </a:xfrm>
          <a:prstGeom prst="rect">
            <a:avLst/>
          </a:prstGeom>
        </p:spPr>
        <p:txBody>
          <a:bodyPr wrap="square">
            <a:spAutoFit/>
          </a:bodyPr>
          <a:lstStyle/>
          <a:p>
            <a:r>
              <a:rPr lang="en-US" sz="1600" b="1" dirty="0"/>
              <a:t>Hypothesis</a:t>
            </a:r>
            <a:r>
              <a:rPr lang="en-US" sz="1600" dirty="0"/>
              <a:t>:  differences in disease rates between two ancestral populations are due in part to frequency differences in disease-causing genetic variants. </a:t>
            </a:r>
          </a:p>
          <a:p>
            <a:endParaRPr lang="en-US" sz="800" dirty="0"/>
          </a:p>
          <a:p>
            <a:r>
              <a:rPr lang="en-US" sz="1600" dirty="0"/>
              <a:t>Causative genetic variants occur more often on chromosome segments inherited from the ancestral population with the higher disease variant frequency among individuals admixed from the two ancestral populations. </a:t>
            </a:r>
          </a:p>
        </p:txBody>
      </p:sp>
      <p:sp>
        <p:nvSpPr>
          <p:cNvPr id="3" name="Text Box 2"/>
          <p:cNvSpPr txBox="1">
            <a:spLocks noChangeArrowheads="1"/>
          </p:cNvSpPr>
          <p:nvPr/>
        </p:nvSpPr>
        <p:spPr bwMode="auto">
          <a:xfrm>
            <a:off x="271178" y="226367"/>
            <a:ext cx="112001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400" b="1" dirty="0"/>
              <a:t>Admixture Mapping: Exploiting Degree of Admixture in Association Studies</a:t>
            </a:r>
          </a:p>
        </p:txBody>
      </p:sp>
      <p:grpSp>
        <p:nvGrpSpPr>
          <p:cNvPr id="4" name="Group 3"/>
          <p:cNvGrpSpPr/>
          <p:nvPr/>
        </p:nvGrpSpPr>
        <p:grpSpPr>
          <a:xfrm>
            <a:off x="838200" y="3733800"/>
            <a:ext cx="2893902" cy="1392574"/>
            <a:chOff x="609600" y="3821697"/>
            <a:chExt cx="2893902" cy="1392574"/>
          </a:xfrm>
        </p:grpSpPr>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21697"/>
              <a:ext cx="2819400" cy="119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52" y="5033356"/>
              <a:ext cx="2876550" cy="18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9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2533" y="2364596"/>
            <a:ext cx="2221174" cy="437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1718" y="2314039"/>
            <a:ext cx="3111307" cy="4421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5869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24238"/>
            <a:ext cx="5029200" cy="6037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509" y="724238"/>
            <a:ext cx="5001491" cy="540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3F7668CD-3EC0-1D4D-970D-E3328C18BDC1}"/>
              </a:ext>
            </a:extLst>
          </p:cNvPr>
          <p:cNvSpPr txBox="1"/>
          <p:nvPr/>
        </p:nvSpPr>
        <p:spPr>
          <a:xfrm>
            <a:off x="7529541" y="6432567"/>
            <a:ext cx="2591607" cy="307777"/>
          </a:xfrm>
          <a:prstGeom prst="rect">
            <a:avLst/>
          </a:prstGeom>
          <a:noFill/>
        </p:spPr>
        <p:txBody>
          <a:bodyPr wrap="none" rtlCol="0">
            <a:spAutoFit/>
          </a:bodyPr>
          <a:lstStyle/>
          <a:p>
            <a:r>
              <a:rPr lang="en-US" sz="1400" dirty="0"/>
              <a:t>Human Heredity (2014) 77:73-86</a:t>
            </a:r>
          </a:p>
        </p:txBody>
      </p:sp>
      <p:sp>
        <p:nvSpPr>
          <p:cNvPr id="8" name="Text Box 4">
            <a:extLst>
              <a:ext uri="{FF2B5EF4-FFF2-40B4-BE49-F238E27FC236}">
                <a16:creationId xmlns:a16="http://schemas.microsoft.com/office/drawing/2014/main" id="{E8011F38-2128-E949-8F95-02A97B33F2D2}"/>
              </a:ext>
            </a:extLst>
          </p:cNvPr>
          <p:cNvSpPr txBox="1">
            <a:spLocks noChangeArrowheads="1"/>
          </p:cNvSpPr>
          <p:nvPr/>
        </p:nvSpPr>
        <p:spPr bwMode="auto">
          <a:xfrm>
            <a:off x="1850394" y="163151"/>
            <a:ext cx="8948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800" b="1" dirty="0">
                <a:solidFill>
                  <a:srgbClr val="000000"/>
                </a:solidFill>
                <a:latin typeface="+mn-lt"/>
              </a:rPr>
              <a:t>Correlation Between Degree of Admixture and Phenotypes</a:t>
            </a:r>
          </a:p>
        </p:txBody>
      </p:sp>
    </p:spTree>
    <p:extLst>
      <p:ext uri="{BB962C8B-B14F-4D97-AF65-F5344CB8AC3E}">
        <p14:creationId xmlns:p14="http://schemas.microsoft.com/office/powerpoint/2010/main" val="944772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371600" y="1026294"/>
            <a:ext cx="3872661" cy="1433629"/>
          </a:xfrm>
          <a:noFill/>
        </p:spPr>
      </p:pic>
      <p:pic>
        <p:nvPicPr>
          <p:cNvPr id="20483" name="Picture 3"/>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12920" y="2685102"/>
            <a:ext cx="5655289" cy="3890321"/>
          </a:xfrm>
          <a:noFill/>
        </p:spPr>
      </p:pic>
      <p:sp>
        <p:nvSpPr>
          <p:cNvPr id="20484" name="Text Box 4"/>
          <p:cNvSpPr txBox="1">
            <a:spLocks noChangeArrowheads="1"/>
          </p:cNvSpPr>
          <p:nvPr/>
        </p:nvSpPr>
        <p:spPr bwMode="auto">
          <a:xfrm>
            <a:off x="2219656" y="277895"/>
            <a:ext cx="81921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800" b="1" dirty="0">
                <a:solidFill>
                  <a:srgbClr val="000000"/>
                </a:solidFill>
                <a:latin typeface="+mn-lt"/>
              </a:rPr>
              <a:t>Ancestry, Genetic Background, and Drug Prescriptions</a:t>
            </a:r>
          </a:p>
        </p:txBody>
      </p:sp>
      <p:pic>
        <p:nvPicPr>
          <p:cNvPr id="20485" name="Picture 5"/>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629400" y="2685102"/>
            <a:ext cx="4706626" cy="3883819"/>
          </a:xfrm>
          <a:noFill/>
        </p:spPr>
      </p:pic>
      <p:sp>
        <p:nvSpPr>
          <p:cNvPr id="20486" name="Text Box 6"/>
          <p:cNvSpPr txBox="1">
            <a:spLocks noChangeArrowheads="1"/>
          </p:cNvSpPr>
          <p:nvPr/>
        </p:nvSpPr>
        <p:spPr bwMode="auto">
          <a:xfrm>
            <a:off x="6315713" y="1026294"/>
            <a:ext cx="533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171450" indent="-171450" algn="just">
              <a:spcBef>
                <a:spcPct val="0"/>
              </a:spcBef>
            </a:pPr>
            <a:r>
              <a:rPr lang="en-US" altLang="en-US" sz="1200" dirty="0">
                <a:solidFill>
                  <a:srgbClr val="000000"/>
                </a:solidFill>
              </a:rPr>
              <a:t>Individuals from different ancestral groups respond differently to drugs</a:t>
            </a:r>
          </a:p>
          <a:p>
            <a:pPr marL="171450" indent="-171450" algn="just">
              <a:spcBef>
                <a:spcPct val="0"/>
              </a:spcBef>
            </a:pPr>
            <a:endParaRPr lang="en-US" altLang="en-US" sz="1200" dirty="0">
              <a:solidFill>
                <a:srgbClr val="000000"/>
              </a:solidFill>
            </a:endParaRPr>
          </a:p>
          <a:p>
            <a:pPr marL="171450" indent="-171450" algn="just">
              <a:spcBef>
                <a:spcPct val="0"/>
              </a:spcBef>
            </a:pPr>
            <a:r>
              <a:rPr lang="en-US" altLang="en-US" sz="1200" dirty="0">
                <a:solidFill>
                  <a:srgbClr val="000000"/>
                </a:solidFill>
              </a:rPr>
              <a:t>It is thought that this is due to genetic differences</a:t>
            </a:r>
          </a:p>
          <a:p>
            <a:pPr marL="171450" indent="-171450" algn="just">
              <a:spcBef>
                <a:spcPct val="0"/>
              </a:spcBef>
            </a:pPr>
            <a:endParaRPr lang="en-US" altLang="en-US" sz="1200" dirty="0">
              <a:solidFill>
                <a:srgbClr val="000000"/>
              </a:solidFill>
            </a:endParaRPr>
          </a:p>
          <a:p>
            <a:pPr marL="171450" indent="-171450" algn="just">
              <a:spcBef>
                <a:spcPct val="0"/>
              </a:spcBef>
            </a:pPr>
            <a:r>
              <a:rPr lang="en-US" altLang="en-US" sz="1200" dirty="0">
                <a:solidFill>
                  <a:srgbClr val="000000"/>
                </a:solidFill>
              </a:rPr>
              <a:t>Historically, race (more so skin color) was used as a guide for determining which drug a patient should receive</a:t>
            </a:r>
          </a:p>
          <a:p>
            <a:pPr marL="171450" indent="-171450" algn="just">
              <a:spcBef>
                <a:spcPct val="0"/>
              </a:spcBef>
            </a:pPr>
            <a:endParaRPr lang="en-US" altLang="en-US" sz="1200" dirty="0">
              <a:solidFill>
                <a:srgbClr val="000000"/>
              </a:solidFill>
            </a:endParaRPr>
          </a:p>
          <a:p>
            <a:pPr marL="171450" indent="-171450" algn="just">
              <a:spcBef>
                <a:spcPct val="0"/>
              </a:spcBef>
            </a:pPr>
            <a:r>
              <a:rPr lang="en-US" altLang="en-US" sz="1200" dirty="0">
                <a:solidFill>
                  <a:srgbClr val="000000"/>
                </a:solidFill>
              </a:rPr>
              <a:t>Propranolol (antihypertensive) responses differ between races</a:t>
            </a:r>
          </a:p>
        </p:txBody>
      </p:sp>
    </p:spTree>
    <p:extLst>
      <p:ext uri="{BB962C8B-B14F-4D97-AF65-F5344CB8AC3E}">
        <p14:creationId xmlns:p14="http://schemas.microsoft.com/office/powerpoint/2010/main" val="2473883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1"/>
          <p:cNvSpPr>
            <a:spLocks noGrp="1" noChangeArrowheads="1"/>
          </p:cNvSpPr>
          <p:nvPr>
            <p:ph type="title"/>
          </p:nvPr>
        </p:nvSpPr>
        <p:spPr>
          <a:xfrm>
            <a:off x="342900" y="273903"/>
            <a:ext cx="11506200" cy="533400"/>
          </a:xfrm>
        </p:spPr>
        <p:txBody>
          <a:bodyPr>
            <a:noAutofit/>
          </a:bodyPr>
          <a:lstStyle/>
          <a:p>
            <a:pPr eaLnBrk="1" hangingPunct="1"/>
            <a:r>
              <a:rPr lang="en-US" sz="2800" b="1" dirty="0">
                <a:latin typeface="+mn-lt"/>
              </a:rPr>
              <a:t>The Correlation Between Native American Ancestry and Body Mass Index</a:t>
            </a:r>
          </a:p>
        </p:txBody>
      </p:sp>
      <p:sp>
        <p:nvSpPr>
          <p:cNvPr id="2" name="TextBox 1"/>
          <p:cNvSpPr txBox="1"/>
          <p:nvPr/>
        </p:nvSpPr>
        <p:spPr>
          <a:xfrm>
            <a:off x="621030" y="993652"/>
            <a:ext cx="6096000" cy="206210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Native Americans (NAs) have different body habitus and morphology than non-NAs</a:t>
            </a:r>
          </a:p>
          <a:p>
            <a:pPr marL="285750" indent="-285750" algn="just">
              <a:buFont typeface="Arial" panose="020B0604020202020204" pitchFamily="34" charset="0"/>
              <a:buChar char="•"/>
            </a:pPr>
            <a:r>
              <a:rPr lang="en-US" sz="1600" dirty="0"/>
              <a:t>Body Mass Index (BMI) is thought to have a polygenic basis</a:t>
            </a:r>
          </a:p>
          <a:p>
            <a:pPr marL="285750" indent="-285750" algn="just">
              <a:buFont typeface="Arial" panose="020B0604020202020204" pitchFamily="34" charset="0"/>
              <a:buChar char="•"/>
            </a:pPr>
            <a:r>
              <a:rPr lang="en-US" sz="1600" dirty="0"/>
              <a:t>NA communities exhibit genetic differentiation from non-NA communities</a:t>
            </a:r>
          </a:p>
          <a:p>
            <a:pPr marL="285750" indent="-285750" algn="just">
              <a:buFont typeface="Arial" panose="020B0604020202020204" pitchFamily="34" charset="0"/>
              <a:buChar char="•"/>
            </a:pPr>
            <a:r>
              <a:rPr lang="en-US" sz="1600" dirty="0"/>
              <a:t>Many communities have admixed individuals (i.e., offspring from </a:t>
            </a:r>
            <a:r>
              <a:rPr lang="en-US" sz="1600" dirty="0" err="1"/>
              <a:t>matings</a:t>
            </a:r>
            <a:r>
              <a:rPr lang="en-US" sz="1600" dirty="0"/>
              <a:t> between, e.g.,  NA/non-NA) </a:t>
            </a:r>
          </a:p>
          <a:p>
            <a:pPr marL="285750" indent="-285750" algn="just">
              <a:buFont typeface="Arial" panose="020B0604020202020204" pitchFamily="34" charset="0"/>
              <a:buChar char="•"/>
            </a:pPr>
            <a:r>
              <a:rPr lang="en-US" sz="1600" dirty="0"/>
              <a:t>Many cultural factors influence BMI (e.g., diet, lifestyle)</a:t>
            </a:r>
          </a:p>
        </p:txBody>
      </p:sp>
      <p:pic>
        <p:nvPicPr>
          <p:cNvPr id="8" name="Picture 2">
            <a:extLst>
              <a:ext uri="{FF2B5EF4-FFF2-40B4-BE49-F238E27FC236}">
                <a16:creationId xmlns:a16="http://schemas.microsoft.com/office/drawing/2014/main" id="{41A88F10-BC5C-044C-9266-7C65266BB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242104"/>
            <a:ext cx="341757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57313234-E87F-5846-B6F5-CB3F8E54D341}"/>
              </a:ext>
            </a:extLst>
          </p:cNvPr>
          <p:cNvSpPr txBox="1"/>
          <p:nvPr/>
        </p:nvSpPr>
        <p:spPr>
          <a:xfrm>
            <a:off x="621030" y="4138807"/>
            <a:ext cx="6096000" cy="2431435"/>
          </a:xfrm>
          <a:prstGeom prst="rect">
            <a:avLst/>
          </a:prstGeom>
          <a:noFill/>
        </p:spPr>
        <p:txBody>
          <a:bodyPr wrap="square">
            <a:spAutoFit/>
          </a:bodyPr>
          <a:lstStyle/>
          <a:p>
            <a:pPr marL="285750" indent="-285750" algn="just">
              <a:buFont typeface="Arial" panose="020B0604020202020204" pitchFamily="34" charset="0"/>
              <a:buChar char="•"/>
            </a:pPr>
            <a:r>
              <a:rPr lang="en-US" sz="1600" dirty="0"/>
              <a:t>864 individuals from a Native American Community</a:t>
            </a:r>
          </a:p>
          <a:p>
            <a:pPr marL="285750" indent="-285750" algn="just">
              <a:buFont typeface="Arial" panose="020B0604020202020204" pitchFamily="34" charset="0"/>
              <a:buChar char="•"/>
            </a:pPr>
            <a:r>
              <a:rPr lang="en-US" sz="1600" dirty="0"/>
              <a:t>BMI was measured on each individual</a:t>
            </a:r>
          </a:p>
          <a:p>
            <a:pPr marL="285750" indent="-285750" algn="just">
              <a:buFont typeface="Arial" panose="020B0604020202020204" pitchFamily="34" charset="0"/>
              <a:buChar char="•"/>
            </a:pPr>
            <a:r>
              <a:rPr lang="en-US" sz="1600" dirty="0"/>
              <a:t>Two measures of genetic marker-informed NA ancestry:</a:t>
            </a:r>
          </a:p>
          <a:p>
            <a:pPr marL="742950" lvl="1" indent="-285750" algn="just">
              <a:buFont typeface="Courier New" panose="02070309020205020404" pitchFamily="49" charset="0"/>
              <a:buChar char="o"/>
            </a:pPr>
            <a:r>
              <a:rPr lang="en-US" sz="1400" dirty="0"/>
              <a:t>Genetic cluster-based ADMIXTURE analysis (‘ADMIXTURE’)</a:t>
            </a:r>
            <a:r>
              <a:rPr lang="en-US" sz="1400" baseline="30000" dirty="0"/>
              <a:t>1</a:t>
            </a:r>
          </a:p>
          <a:p>
            <a:pPr marL="742950" lvl="1" indent="-285750" algn="just">
              <a:buFont typeface="Courier New" panose="02070309020205020404" pitchFamily="49" charset="0"/>
              <a:buChar char="o"/>
            </a:pPr>
            <a:r>
              <a:rPr lang="en-US" sz="1400" dirty="0"/>
              <a:t>Supervised 4 population-based ancestry assignments (‘ANC4’)</a:t>
            </a:r>
            <a:r>
              <a:rPr lang="en-US" sz="1400" baseline="30000" dirty="0"/>
              <a:t>2</a:t>
            </a:r>
          </a:p>
          <a:p>
            <a:pPr marL="285750" indent="-285750" algn="just">
              <a:buFont typeface="Arial" panose="020B0604020202020204" pitchFamily="34" charset="0"/>
              <a:buChar char="•"/>
            </a:pPr>
            <a:r>
              <a:rPr lang="en-US" sz="1600" dirty="0"/>
              <a:t>Two measures of NA cultural identity:</a:t>
            </a:r>
          </a:p>
          <a:p>
            <a:pPr marL="742950" lvl="1" indent="-285750" algn="just">
              <a:buFont typeface="Courier New" panose="02070309020205020404" pitchFamily="49" charset="0"/>
              <a:buChar char="o"/>
            </a:pPr>
            <a:r>
              <a:rPr lang="en-US" sz="1400" dirty="0"/>
              <a:t>Indian Culture Scale (‘ICS’)</a:t>
            </a:r>
          </a:p>
          <a:p>
            <a:pPr marL="742950" lvl="1" indent="-285750" algn="just">
              <a:buFont typeface="Courier New" panose="02070309020205020404" pitchFamily="49" charset="0"/>
              <a:buChar char="o"/>
            </a:pPr>
            <a:r>
              <a:rPr lang="en-US" sz="1400" dirty="0"/>
              <a:t>Orthogonal Cultural Identification Scale (‘OCIS’)</a:t>
            </a:r>
          </a:p>
          <a:p>
            <a:pPr marL="285750" indent="-285750" algn="just">
              <a:buFont typeface="Arial" panose="020B0604020202020204" pitchFamily="34" charset="0"/>
              <a:buChar char="•"/>
            </a:pPr>
            <a:r>
              <a:rPr lang="en-US" sz="1600" dirty="0"/>
              <a:t>Other covariates included: self-reported NA ancestry, sex, income and education</a:t>
            </a:r>
          </a:p>
        </p:txBody>
      </p:sp>
      <p:pic>
        <p:nvPicPr>
          <p:cNvPr id="10" name="Picture 2">
            <a:extLst>
              <a:ext uri="{FF2B5EF4-FFF2-40B4-BE49-F238E27FC236}">
                <a16:creationId xmlns:a16="http://schemas.microsoft.com/office/drawing/2014/main" id="{AF2DAAE8-4537-1C4B-9B0E-F69774E48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7079" y="889219"/>
            <a:ext cx="4223891" cy="3177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FC9FF758-8E91-2F44-A781-529FFBC86B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4400" y="4317860"/>
            <a:ext cx="2286000" cy="225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072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5" y="1616354"/>
            <a:ext cx="5715000" cy="4465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1">
            <a:extLst>
              <a:ext uri="{FF2B5EF4-FFF2-40B4-BE49-F238E27FC236}">
                <a16:creationId xmlns:a16="http://schemas.microsoft.com/office/drawing/2014/main" id="{C1C1582E-AEC8-5842-B357-FF83231B845E}"/>
              </a:ext>
            </a:extLst>
          </p:cNvPr>
          <p:cNvSpPr>
            <a:spLocks noGrp="1" noChangeArrowheads="1"/>
          </p:cNvSpPr>
          <p:nvPr>
            <p:ph type="title"/>
          </p:nvPr>
        </p:nvSpPr>
        <p:spPr>
          <a:xfrm>
            <a:off x="6096000" y="1085260"/>
            <a:ext cx="5750080" cy="362540"/>
          </a:xfrm>
        </p:spPr>
        <p:txBody>
          <a:bodyPr>
            <a:noAutofit/>
          </a:bodyPr>
          <a:lstStyle/>
          <a:p>
            <a:pPr eaLnBrk="1" hangingPunct="1"/>
            <a:r>
              <a:rPr lang="en-US" sz="1400" b="1" dirty="0">
                <a:latin typeface="+mn-lt"/>
              </a:rPr>
              <a:t>The Correlation Between Native American Ancestry and Body Mass Index</a:t>
            </a:r>
          </a:p>
        </p:txBody>
      </p:sp>
      <p:pic>
        <p:nvPicPr>
          <p:cNvPr id="9" name="Picture 2">
            <a:extLst>
              <a:ext uri="{FF2B5EF4-FFF2-40B4-BE49-F238E27FC236}">
                <a16:creationId xmlns:a16="http://schemas.microsoft.com/office/drawing/2014/main" id="{084B442E-B8CB-794B-AAF6-435EDB83D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350" y="1447800"/>
            <a:ext cx="6193250" cy="4802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le 17">
            <a:extLst>
              <a:ext uri="{FF2B5EF4-FFF2-40B4-BE49-F238E27FC236}">
                <a16:creationId xmlns:a16="http://schemas.microsoft.com/office/drawing/2014/main" id="{0FF02004-0F55-C345-A002-A0CD5FA769C6}"/>
              </a:ext>
            </a:extLst>
          </p:cNvPr>
          <p:cNvSpPr/>
          <p:nvPr/>
        </p:nvSpPr>
        <p:spPr>
          <a:xfrm>
            <a:off x="5784180" y="2059728"/>
            <a:ext cx="6193250" cy="271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4530CF5-B318-164E-ABF4-0A97E3329A81}"/>
              </a:ext>
            </a:extLst>
          </p:cNvPr>
          <p:cNvSpPr/>
          <p:nvPr/>
        </p:nvSpPr>
        <p:spPr>
          <a:xfrm>
            <a:off x="5784180" y="2924118"/>
            <a:ext cx="6193250" cy="271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0DAC684-81DC-D246-AC25-6D1413754E35}"/>
              </a:ext>
            </a:extLst>
          </p:cNvPr>
          <p:cNvSpPr/>
          <p:nvPr/>
        </p:nvSpPr>
        <p:spPr>
          <a:xfrm>
            <a:off x="5784180" y="3788508"/>
            <a:ext cx="6193250" cy="271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
            <a:extLst>
              <a:ext uri="{FF2B5EF4-FFF2-40B4-BE49-F238E27FC236}">
                <a16:creationId xmlns:a16="http://schemas.microsoft.com/office/drawing/2014/main" id="{0F02F01D-A89F-A44D-8C5D-B03F6491569B}"/>
              </a:ext>
            </a:extLst>
          </p:cNvPr>
          <p:cNvSpPr txBox="1">
            <a:spLocks noChangeArrowheads="1"/>
          </p:cNvSpPr>
          <p:nvPr/>
        </p:nvSpPr>
        <p:spPr>
          <a:xfrm>
            <a:off x="342900" y="273903"/>
            <a:ext cx="11506200" cy="533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a:latin typeface="+mn-lt"/>
              </a:rPr>
              <a:t>The Correlation Between Native American Ancestry and Body Mass Index</a:t>
            </a:r>
            <a:endParaRPr lang="en-US" sz="2800" b="1" dirty="0">
              <a:latin typeface="+mn-lt"/>
            </a:endParaRPr>
          </a:p>
        </p:txBody>
      </p:sp>
    </p:spTree>
    <p:extLst>
      <p:ext uri="{BB962C8B-B14F-4D97-AF65-F5344CB8AC3E}">
        <p14:creationId xmlns:p14="http://schemas.microsoft.com/office/powerpoint/2010/main" val="2073798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88772"/>
            <a:ext cx="5562600" cy="319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702" y="4082116"/>
            <a:ext cx="10566580" cy="2692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365408"/>
            <a:ext cx="5334000" cy="2306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a:extLst>
              <a:ext uri="{FF2B5EF4-FFF2-40B4-BE49-F238E27FC236}">
                <a16:creationId xmlns:a16="http://schemas.microsoft.com/office/drawing/2014/main" id="{43D884B0-A046-DD49-9C94-928A4D3616F9}"/>
              </a:ext>
            </a:extLst>
          </p:cNvPr>
          <p:cNvSpPr txBox="1"/>
          <p:nvPr/>
        </p:nvSpPr>
        <p:spPr>
          <a:xfrm>
            <a:off x="8199229" y="3688139"/>
            <a:ext cx="1737142" cy="276999"/>
          </a:xfrm>
          <a:prstGeom prst="rect">
            <a:avLst/>
          </a:prstGeom>
          <a:noFill/>
        </p:spPr>
        <p:txBody>
          <a:bodyPr wrap="none" rtlCol="0">
            <a:spAutoFit/>
          </a:bodyPr>
          <a:lstStyle/>
          <a:p>
            <a:r>
              <a:rPr lang="en-US" sz="1200" dirty="0" err="1"/>
              <a:t>PLoS</a:t>
            </a:r>
            <a:r>
              <a:rPr lang="en-US" sz="1200" dirty="0"/>
              <a:t> Genetics (2009) 5:5</a:t>
            </a:r>
          </a:p>
        </p:txBody>
      </p:sp>
      <p:sp>
        <p:nvSpPr>
          <p:cNvPr id="10" name="Text Box 2">
            <a:extLst>
              <a:ext uri="{FF2B5EF4-FFF2-40B4-BE49-F238E27FC236}">
                <a16:creationId xmlns:a16="http://schemas.microsoft.com/office/drawing/2014/main" id="{38DB12CD-926B-D64D-B579-4EFCCE47FF94}"/>
              </a:ext>
            </a:extLst>
          </p:cNvPr>
          <p:cNvSpPr txBox="1">
            <a:spLocks noChangeArrowheads="1"/>
          </p:cNvSpPr>
          <p:nvPr/>
        </p:nvSpPr>
        <p:spPr bwMode="auto">
          <a:xfrm>
            <a:off x="419100" y="228601"/>
            <a:ext cx="11353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rPr>
              <a:t>Admixture Mapping of BMI-Associated Variants in African Americans</a:t>
            </a:r>
          </a:p>
        </p:txBody>
      </p:sp>
    </p:spTree>
    <p:extLst>
      <p:ext uri="{BB962C8B-B14F-4D97-AF65-F5344CB8AC3E}">
        <p14:creationId xmlns:p14="http://schemas.microsoft.com/office/powerpoint/2010/main" val="3281943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AF6F92-5935-6443-B544-F01979523A60}"/>
              </a:ext>
            </a:extLst>
          </p:cNvPr>
          <p:cNvPicPr>
            <a:picLocks noChangeAspect="1"/>
          </p:cNvPicPr>
          <p:nvPr/>
        </p:nvPicPr>
        <p:blipFill>
          <a:blip r:embed="rId2"/>
          <a:stretch>
            <a:fillRect/>
          </a:stretch>
        </p:blipFill>
        <p:spPr>
          <a:xfrm>
            <a:off x="990600" y="914400"/>
            <a:ext cx="4277188" cy="5715000"/>
          </a:xfrm>
          <a:prstGeom prst="rect">
            <a:avLst/>
          </a:prstGeom>
          <a:ln>
            <a:solidFill>
              <a:schemeClr val="tx1"/>
            </a:solidFill>
          </a:ln>
        </p:spPr>
      </p:pic>
      <p:sp>
        <p:nvSpPr>
          <p:cNvPr id="4" name="Text Box 2">
            <a:extLst>
              <a:ext uri="{FF2B5EF4-FFF2-40B4-BE49-F238E27FC236}">
                <a16:creationId xmlns:a16="http://schemas.microsoft.com/office/drawing/2014/main" id="{CFF0D505-1AE0-5F4D-94C9-00F2612C3570}"/>
              </a:ext>
            </a:extLst>
          </p:cNvPr>
          <p:cNvSpPr txBox="1">
            <a:spLocks noChangeArrowheads="1"/>
          </p:cNvSpPr>
          <p:nvPr/>
        </p:nvSpPr>
        <p:spPr bwMode="auto">
          <a:xfrm>
            <a:off x="419100" y="228601"/>
            <a:ext cx="11353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rPr>
              <a:t>Commercial Ancestry Assessment Offerings</a:t>
            </a:r>
          </a:p>
        </p:txBody>
      </p:sp>
      <p:pic>
        <p:nvPicPr>
          <p:cNvPr id="5" name="Picture 4">
            <a:extLst>
              <a:ext uri="{FF2B5EF4-FFF2-40B4-BE49-F238E27FC236}">
                <a16:creationId xmlns:a16="http://schemas.microsoft.com/office/drawing/2014/main" id="{B5437F90-39D1-5040-8B8B-909B1D903B2B}"/>
              </a:ext>
            </a:extLst>
          </p:cNvPr>
          <p:cNvPicPr>
            <a:picLocks noChangeAspect="1"/>
          </p:cNvPicPr>
          <p:nvPr/>
        </p:nvPicPr>
        <p:blipFill>
          <a:blip r:embed="rId3"/>
          <a:stretch>
            <a:fillRect/>
          </a:stretch>
        </p:blipFill>
        <p:spPr>
          <a:xfrm>
            <a:off x="6705600" y="914400"/>
            <a:ext cx="4277188" cy="5714999"/>
          </a:xfrm>
          <a:prstGeom prst="rect">
            <a:avLst/>
          </a:prstGeom>
          <a:ln>
            <a:solidFill>
              <a:schemeClr val="tx1"/>
            </a:solidFill>
          </a:ln>
        </p:spPr>
      </p:pic>
    </p:spTree>
    <p:extLst>
      <p:ext uri="{BB962C8B-B14F-4D97-AF65-F5344CB8AC3E}">
        <p14:creationId xmlns:p14="http://schemas.microsoft.com/office/powerpoint/2010/main" val="1051437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6031" y="1844305"/>
            <a:ext cx="6705598" cy="404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4" name="Rectangle 2"/>
          <p:cNvSpPr>
            <a:spLocks noChangeArrowheads="1"/>
          </p:cNvSpPr>
          <p:nvPr/>
        </p:nvSpPr>
        <p:spPr bwMode="auto">
          <a:xfrm>
            <a:off x="5523852" y="5592258"/>
            <a:ext cx="614995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n-US" altLang="en-US" sz="1100" b="1" dirty="0"/>
              <a:t>Figure 1</a:t>
            </a:r>
            <a:r>
              <a:rPr lang="en-US" altLang="en-US" sz="1100" dirty="0"/>
              <a:t>. Neighbor-joining trees depicting the genetic relationships of 1040 individuals from 51 world populations collected by the HGDP. In figure 1a individuals are color coded according to which of five major geographic regions of the globe they are collected from, and in figure 1b, according to which of the 51 populations they are associated with (key: 1: </a:t>
            </a:r>
            <a:r>
              <a:rPr lang="en-US" altLang="en-US" sz="1100" dirty="0" err="1"/>
              <a:t>Biaka</a:t>
            </a:r>
            <a:r>
              <a:rPr lang="en-US" altLang="en-US" sz="1100" dirty="0"/>
              <a:t> Pygmy, 2: San, 3: </a:t>
            </a:r>
            <a:r>
              <a:rPr lang="en-US" altLang="en-US" sz="1100" dirty="0" err="1"/>
              <a:t>Mbuti</a:t>
            </a:r>
            <a:r>
              <a:rPr lang="en-US" altLang="en-US" sz="1100" dirty="0"/>
              <a:t> Pygmy, 4: Druze; 5: Bedouin, 6: </a:t>
            </a:r>
            <a:r>
              <a:rPr lang="en-US" altLang="en-US" sz="1100" dirty="0" err="1"/>
              <a:t>Mozabite</a:t>
            </a:r>
            <a:r>
              <a:rPr lang="en-US" altLang="en-US" sz="1100" dirty="0"/>
              <a:t>, 7: Palestinian, 8: </a:t>
            </a:r>
            <a:r>
              <a:rPr lang="en-US" altLang="en-US" sz="1100" dirty="0" err="1"/>
              <a:t>Kalash</a:t>
            </a:r>
            <a:r>
              <a:rPr lang="en-US" altLang="en-US" sz="1100" dirty="0"/>
              <a:t>, 9: Pima, 10: Columbian, 11: </a:t>
            </a:r>
            <a:r>
              <a:rPr lang="en-US" altLang="en-US" sz="1100" dirty="0" err="1"/>
              <a:t>Karitiana</a:t>
            </a:r>
            <a:r>
              <a:rPr lang="en-US" altLang="en-US" sz="1100" dirty="0"/>
              <a:t>, 12: </a:t>
            </a:r>
            <a:r>
              <a:rPr lang="en-US" altLang="en-US" sz="1100" dirty="0" err="1"/>
              <a:t>Surui</a:t>
            </a:r>
            <a:r>
              <a:rPr lang="en-US" altLang="en-US" sz="1100" dirty="0"/>
              <a:t>, 13: New Guinea, 14: Yakut).</a:t>
            </a:r>
          </a:p>
        </p:txBody>
      </p:sp>
      <p:grpSp>
        <p:nvGrpSpPr>
          <p:cNvPr id="95240" name="Group 8"/>
          <p:cNvGrpSpPr>
            <a:grpSpLocks/>
          </p:cNvGrpSpPr>
          <p:nvPr/>
        </p:nvGrpSpPr>
        <p:grpSpPr bwMode="auto">
          <a:xfrm>
            <a:off x="838200" y="3233586"/>
            <a:ext cx="3634060" cy="3374335"/>
            <a:chOff x="850" y="3088"/>
            <a:chExt cx="1508" cy="2007"/>
          </a:xfrm>
        </p:grpSpPr>
        <p:sp>
          <p:nvSpPr>
            <p:cNvPr id="8211" name="Text Box 9"/>
            <p:cNvSpPr txBox="1">
              <a:spLocks noChangeArrowheads="1"/>
            </p:cNvSpPr>
            <p:nvPr/>
          </p:nvSpPr>
          <p:spPr bwMode="auto">
            <a:xfrm>
              <a:off x="850" y="3408"/>
              <a:ext cx="1508" cy="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latin typeface="Courier New" pitchFamily="49" charset="0"/>
                </a:rPr>
                <a:t>    1    2    3      N</a:t>
              </a:r>
            </a:p>
            <a:p>
              <a:pPr eaLnBrk="1" hangingPunct="1"/>
              <a:endParaRPr lang="en-US" altLang="en-US" sz="1400" dirty="0">
                <a:latin typeface="Courier New" pitchFamily="49" charset="0"/>
              </a:endParaRPr>
            </a:p>
            <a:p>
              <a:pPr eaLnBrk="1" hangingPunct="1"/>
              <a:r>
                <a:rPr lang="en-US" altLang="en-US" sz="1400" dirty="0">
                  <a:latin typeface="Courier New" pitchFamily="49" charset="0"/>
                </a:rPr>
                <a:t>1  0.00 0.76 0.54 … 0.90</a:t>
              </a:r>
            </a:p>
            <a:p>
              <a:pPr eaLnBrk="1" hangingPunct="1"/>
              <a:r>
                <a:rPr lang="en-US" altLang="en-US" sz="1400" dirty="0">
                  <a:latin typeface="Courier New" pitchFamily="49" charset="0"/>
                </a:rPr>
                <a:t>2  0.76 0.00 0.43 … 0.63</a:t>
              </a:r>
            </a:p>
            <a:p>
              <a:pPr eaLnBrk="1" hangingPunct="1"/>
              <a:r>
                <a:rPr lang="en-US" altLang="en-US" sz="1400" dirty="0">
                  <a:latin typeface="Courier New" pitchFamily="49" charset="0"/>
                </a:rPr>
                <a:t>3  0.54 0.43 0.00 … 0.32</a:t>
              </a:r>
            </a:p>
            <a:p>
              <a:pPr eaLnBrk="1" hangingPunct="1"/>
              <a:r>
                <a:rPr lang="en-US" altLang="en-US" sz="1400" dirty="0">
                  <a:latin typeface="Courier New" pitchFamily="49" charset="0"/>
                </a:rPr>
                <a:t>…</a:t>
              </a:r>
            </a:p>
            <a:p>
              <a:pPr eaLnBrk="1" hangingPunct="1"/>
              <a:r>
                <a:rPr lang="en-US" altLang="en-US" sz="1400" dirty="0">
                  <a:latin typeface="Courier New" pitchFamily="49" charset="0"/>
                </a:rPr>
                <a:t>N  0.90 …           0.00</a:t>
              </a:r>
            </a:p>
          </p:txBody>
        </p:sp>
        <p:sp>
          <p:nvSpPr>
            <p:cNvPr id="8212" name="Text Box 10"/>
            <p:cNvSpPr txBox="1">
              <a:spLocks noChangeArrowheads="1"/>
            </p:cNvSpPr>
            <p:nvPr/>
          </p:nvSpPr>
          <p:spPr bwMode="auto">
            <a:xfrm>
              <a:off x="932" y="3088"/>
              <a:ext cx="10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i="1" dirty="0"/>
                <a:t>N x N</a:t>
              </a:r>
              <a:r>
                <a:rPr lang="en-US" altLang="en-US" dirty="0"/>
                <a:t> Distance Matrix</a:t>
              </a:r>
            </a:p>
          </p:txBody>
        </p:sp>
      </p:grpSp>
      <p:sp>
        <p:nvSpPr>
          <p:cNvPr id="8196" name="Text Box 11"/>
          <p:cNvSpPr txBox="1">
            <a:spLocks noChangeArrowheads="1"/>
          </p:cNvSpPr>
          <p:nvPr/>
        </p:nvSpPr>
        <p:spPr bwMode="auto">
          <a:xfrm>
            <a:off x="1524000" y="250079"/>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dirty="0">
                <a:cs typeface="Arial" pitchFamily="34" charset="0"/>
              </a:rPr>
              <a:t>Representing Human Genomic Diversity via Similarity ‘Trees’</a:t>
            </a:r>
          </a:p>
        </p:txBody>
      </p:sp>
      <p:sp>
        <p:nvSpPr>
          <p:cNvPr id="8207" name="Text Box 4"/>
          <p:cNvSpPr txBox="1">
            <a:spLocks noChangeArrowheads="1"/>
          </p:cNvSpPr>
          <p:nvPr/>
        </p:nvSpPr>
        <p:spPr bwMode="auto">
          <a:xfrm>
            <a:off x="1169687" y="1625987"/>
            <a:ext cx="2228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a:t>Genotype Similarity:</a:t>
            </a:r>
          </a:p>
        </p:txBody>
      </p:sp>
      <p:sp>
        <p:nvSpPr>
          <p:cNvPr id="8208" name="Text Box 5"/>
          <p:cNvSpPr txBox="1">
            <a:spLocks noChangeArrowheads="1"/>
          </p:cNvSpPr>
          <p:nvPr/>
        </p:nvSpPr>
        <p:spPr bwMode="auto">
          <a:xfrm>
            <a:off x="824345" y="2167849"/>
            <a:ext cx="27622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latin typeface="Courier New" pitchFamily="49" charset="0"/>
              </a:rPr>
              <a:t>Person 1: AA GG AA CC AA</a:t>
            </a:r>
          </a:p>
          <a:p>
            <a:pPr eaLnBrk="1" hangingPunct="1"/>
            <a:r>
              <a:rPr lang="en-US" altLang="en-US" sz="1400" dirty="0">
                <a:latin typeface="Courier New" pitchFamily="49" charset="0"/>
              </a:rPr>
              <a:t>Person 2: AT GG GA CC CC</a:t>
            </a:r>
          </a:p>
        </p:txBody>
      </p:sp>
      <p:sp>
        <p:nvSpPr>
          <p:cNvPr id="8209" name="Text Box 6"/>
          <p:cNvSpPr txBox="1">
            <a:spLocks noChangeArrowheads="1"/>
          </p:cNvSpPr>
          <p:nvPr/>
        </p:nvSpPr>
        <p:spPr bwMode="auto">
          <a:xfrm>
            <a:off x="1948295" y="2609174"/>
            <a:ext cx="15255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t>1    2    1     2    0</a:t>
            </a:r>
          </a:p>
        </p:txBody>
      </p:sp>
      <p:sp>
        <p:nvSpPr>
          <p:cNvPr id="8210" name="Text Box 7"/>
          <p:cNvSpPr txBox="1">
            <a:spLocks noChangeArrowheads="1"/>
          </p:cNvSpPr>
          <p:nvPr/>
        </p:nvSpPr>
        <p:spPr bwMode="auto">
          <a:xfrm>
            <a:off x="3650095" y="2224999"/>
            <a:ext cx="1206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dirty="0"/>
              <a:t>6/10=0.60</a:t>
            </a:r>
          </a:p>
        </p:txBody>
      </p:sp>
      <p:grpSp>
        <p:nvGrpSpPr>
          <p:cNvPr id="21" name="Group 20">
            <a:extLst>
              <a:ext uri="{FF2B5EF4-FFF2-40B4-BE49-F238E27FC236}">
                <a16:creationId xmlns:a16="http://schemas.microsoft.com/office/drawing/2014/main" id="{EE678544-F6A1-0F4F-B34E-9528B0DC567D}"/>
              </a:ext>
            </a:extLst>
          </p:cNvPr>
          <p:cNvGrpSpPr/>
          <p:nvPr/>
        </p:nvGrpSpPr>
        <p:grpSpPr>
          <a:xfrm>
            <a:off x="6781800" y="1128815"/>
            <a:ext cx="3634060" cy="621963"/>
            <a:chOff x="304800" y="1143000"/>
            <a:chExt cx="4433888" cy="778767"/>
          </a:xfrm>
        </p:grpSpPr>
        <p:pic>
          <p:nvPicPr>
            <p:cNvPr id="22" name="Picture 4">
              <a:extLst>
                <a:ext uri="{FF2B5EF4-FFF2-40B4-BE49-F238E27FC236}">
                  <a16:creationId xmlns:a16="http://schemas.microsoft.com/office/drawing/2014/main" id="{F8F27BE7-C282-B141-81C0-0CFF4DE2ADC2}"/>
                </a:ext>
              </a:extLst>
            </p:cNvPr>
            <p:cNvPicPr>
              <a:picLocks noChangeAspect="1" noChangeArrowheads="1"/>
            </p:cNvPicPr>
            <p:nvPr/>
          </p:nvPicPr>
          <p:blipFill>
            <a:blip r:embed="rId3" cstate="print"/>
            <a:srcRect/>
            <a:stretch>
              <a:fillRect/>
            </a:stretch>
          </p:blipFill>
          <p:spPr bwMode="auto">
            <a:xfrm>
              <a:off x="304800" y="1295400"/>
              <a:ext cx="4433888" cy="626367"/>
            </a:xfrm>
            <a:prstGeom prst="rect">
              <a:avLst/>
            </a:prstGeom>
            <a:noFill/>
            <a:ln w="9525">
              <a:noFill/>
              <a:miter lim="800000"/>
              <a:headEnd/>
              <a:tailEnd/>
            </a:ln>
          </p:spPr>
        </p:pic>
        <p:pic>
          <p:nvPicPr>
            <p:cNvPr id="23" name="Picture 6">
              <a:extLst>
                <a:ext uri="{FF2B5EF4-FFF2-40B4-BE49-F238E27FC236}">
                  <a16:creationId xmlns:a16="http://schemas.microsoft.com/office/drawing/2014/main" id="{48DC3FCB-3A8D-6F4E-ACE0-B8D2765C1D0A}"/>
                </a:ext>
              </a:extLst>
            </p:cNvPr>
            <p:cNvPicPr>
              <a:picLocks noChangeAspect="1" noChangeArrowheads="1"/>
            </p:cNvPicPr>
            <p:nvPr/>
          </p:nvPicPr>
          <p:blipFill>
            <a:blip r:embed="rId4" cstate="print"/>
            <a:srcRect/>
            <a:stretch>
              <a:fillRect/>
            </a:stretch>
          </p:blipFill>
          <p:spPr bwMode="auto">
            <a:xfrm>
              <a:off x="1752600" y="1143000"/>
              <a:ext cx="2181225" cy="209550"/>
            </a:xfrm>
            <a:prstGeom prst="rect">
              <a:avLst/>
            </a:prstGeom>
            <a:noFill/>
            <a:ln w="9525">
              <a:noFill/>
              <a:miter lim="800000"/>
              <a:headEnd/>
              <a:tailEnd/>
            </a:ln>
          </p:spPr>
        </p:pic>
      </p:grpSp>
    </p:spTree>
    <p:extLst>
      <p:ext uri="{BB962C8B-B14F-4D97-AF65-F5344CB8AC3E}">
        <p14:creationId xmlns:p14="http://schemas.microsoft.com/office/powerpoint/2010/main" val="152759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209" grpId="0"/>
      <p:bldP spid="82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19100" y="228601"/>
            <a:ext cx="11353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rPr>
              <a:t>The Watson Genome, Genetic Background and Irony</a:t>
            </a:r>
          </a:p>
        </p:txBody>
      </p:sp>
      <p:pic>
        <p:nvPicPr>
          <p:cNvPr id="1034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901702"/>
            <a:ext cx="3914846" cy="57417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901702"/>
            <a:ext cx="3905250" cy="57417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376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E4CC0-8348-1743-81E7-61E810F1FFF6}"/>
              </a:ext>
            </a:extLst>
          </p:cNvPr>
          <p:cNvPicPr>
            <a:picLocks noChangeAspect="1"/>
          </p:cNvPicPr>
          <p:nvPr/>
        </p:nvPicPr>
        <p:blipFill>
          <a:blip r:embed="rId2"/>
          <a:stretch>
            <a:fillRect/>
          </a:stretch>
        </p:blipFill>
        <p:spPr>
          <a:xfrm>
            <a:off x="609600" y="1330976"/>
            <a:ext cx="3107005" cy="5298421"/>
          </a:xfrm>
          <a:prstGeom prst="rect">
            <a:avLst/>
          </a:prstGeom>
          <a:ln>
            <a:solidFill>
              <a:schemeClr val="tx1"/>
            </a:solidFill>
          </a:ln>
        </p:spPr>
      </p:pic>
      <p:pic>
        <p:nvPicPr>
          <p:cNvPr id="38914" name="Picture 2" descr="New York Times Logo, history, meaning, symbol, PNG">
            <a:extLst>
              <a:ext uri="{FF2B5EF4-FFF2-40B4-BE49-F238E27FC236}">
                <a16:creationId xmlns:a16="http://schemas.microsoft.com/office/drawing/2014/main" id="{BBD08389-61BF-BD49-9DE3-586A4F09C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902" y="569911"/>
            <a:ext cx="1676400" cy="9429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9353E71-39B7-3348-9805-7FCC3A6C5C75}"/>
              </a:ext>
            </a:extLst>
          </p:cNvPr>
          <p:cNvPicPr>
            <a:picLocks noChangeAspect="1"/>
          </p:cNvPicPr>
          <p:nvPr/>
        </p:nvPicPr>
        <p:blipFill>
          <a:blip r:embed="rId4"/>
          <a:stretch>
            <a:fillRect/>
          </a:stretch>
        </p:blipFill>
        <p:spPr>
          <a:xfrm>
            <a:off x="4542497" y="1330977"/>
            <a:ext cx="3107005" cy="5298420"/>
          </a:xfrm>
          <a:prstGeom prst="rect">
            <a:avLst/>
          </a:prstGeom>
          <a:ln>
            <a:solidFill>
              <a:schemeClr val="tx1"/>
            </a:solidFill>
          </a:ln>
        </p:spPr>
      </p:pic>
      <p:pic>
        <p:nvPicPr>
          <p:cNvPr id="8" name="Picture 2" descr="New York Times Logo, history, meaning, symbol, PNG">
            <a:extLst>
              <a:ext uri="{FF2B5EF4-FFF2-40B4-BE49-F238E27FC236}">
                <a16:creationId xmlns:a16="http://schemas.microsoft.com/office/drawing/2014/main" id="{20040AEB-342B-D444-B758-E54F3D4C4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799" y="569911"/>
            <a:ext cx="1676400" cy="942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8993EFA-0E05-8D4E-B71B-9D97906AECB2}"/>
              </a:ext>
            </a:extLst>
          </p:cNvPr>
          <p:cNvPicPr>
            <a:picLocks noChangeAspect="1"/>
          </p:cNvPicPr>
          <p:nvPr/>
        </p:nvPicPr>
        <p:blipFill>
          <a:blip r:embed="rId5"/>
          <a:stretch>
            <a:fillRect/>
          </a:stretch>
        </p:blipFill>
        <p:spPr>
          <a:xfrm>
            <a:off x="8352496" y="1330976"/>
            <a:ext cx="3107005" cy="5326130"/>
          </a:xfrm>
          <a:prstGeom prst="rect">
            <a:avLst/>
          </a:prstGeom>
          <a:ln>
            <a:solidFill>
              <a:schemeClr val="tx1"/>
            </a:solidFill>
          </a:ln>
        </p:spPr>
      </p:pic>
      <p:pic>
        <p:nvPicPr>
          <p:cNvPr id="10" name="Picture 2" descr="New York Times Logo, history, meaning, symbol, PNG">
            <a:extLst>
              <a:ext uri="{FF2B5EF4-FFF2-40B4-BE49-F238E27FC236}">
                <a16:creationId xmlns:a16="http://schemas.microsoft.com/office/drawing/2014/main" id="{4D1306D1-48BA-674D-9385-808218FF7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798" y="569911"/>
            <a:ext cx="1676400" cy="94297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7">
            <a:extLst>
              <a:ext uri="{FF2B5EF4-FFF2-40B4-BE49-F238E27FC236}">
                <a16:creationId xmlns:a16="http://schemas.microsoft.com/office/drawing/2014/main" id="{4E3535FB-1746-0646-B9D0-DA3C2686B530}"/>
              </a:ext>
            </a:extLst>
          </p:cNvPr>
          <p:cNvSpPr>
            <a:spLocks noChangeArrowheads="1"/>
          </p:cNvSpPr>
          <p:nvPr/>
        </p:nvSpPr>
        <p:spPr bwMode="auto">
          <a:xfrm>
            <a:off x="609599" y="4191000"/>
            <a:ext cx="3107005" cy="4572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2" name="Rectangle 7">
            <a:extLst>
              <a:ext uri="{FF2B5EF4-FFF2-40B4-BE49-F238E27FC236}">
                <a16:creationId xmlns:a16="http://schemas.microsoft.com/office/drawing/2014/main" id="{73D4CF33-999D-4849-825A-D66A0E5ECABD}"/>
              </a:ext>
            </a:extLst>
          </p:cNvPr>
          <p:cNvSpPr>
            <a:spLocks noChangeArrowheads="1"/>
          </p:cNvSpPr>
          <p:nvPr/>
        </p:nvSpPr>
        <p:spPr bwMode="auto">
          <a:xfrm>
            <a:off x="4536342" y="1785610"/>
            <a:ext cx="2397857" cy="52322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3" name="Rectangle 7">
            <a:extLst>
              <a:ext uri="{FF2B5EF4-FFF2-40B4-BE49-F238E27FC236}">
                <a16:creationId xmlns:a16="http://schemas.microsoft.com/office/drawing/2014/main" id="{116BD159-96C8-2D4D-9719-D789E66BD3C2}"/>
              </a:ext>
            </a:extLst>
          </p:cNvPr>
          <p:cNvSpPr>
            <a:spLocks noChangeArrowheads="1"/>
          </p:cNvSpPr>
          <p:nvPr/>
        </p:nvSpPr>
        <p:spPr bwMode="auto">
          <a:xfrm>
            <a:off x="8346341" y="4800600"/>
            <a:ext cx="3107005" cy="990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4" name="Text Box 2">
            <a:extLst>
              <a:ext uri="{FF2B5EF4-FFF2-40B4-BE49-F238E27FC236}">
                <a16:creationId xmlns:a16="http://schemas.microsoft.com/office/drawing/2014/main" id="{613C9600-0BED-454A-8425-608F5692C9B2}"/>
              </a:ext>
            </a:extLst>
          </p:cNvPr>
          <p:cNvSpPr txBox="1">
            <a:spLocks noChangeArrowheads="1"/>
          </p:cNvSpPr>
          <p:nvPr/>
        </p:nvSpPr>
        <p:spPr bwMode="auto">
          <a:xfrm>
            <a:off x="419100" y="228601"/>
            <a:ext cx="11353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rPr>
              <a:t>The Watson Genome, Genetic Background and Irony</a:t>
            </a:r>
          </a:p>
        </p:txBody>
      </p:sp>
    </p:spTree>
    <p:extLst>
      <p:ext uri="{BB962C8B-B14F-4D97-AF65-F5344CB8AC3E}">
        <p14:creationId xmlns:p14="http://schemas.microsoft.com/office/powerpoint/2010/main" val="152682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0" y="2321004"/>
            <a:ext cx="8534400" cy="1200329"/>
          </a:xfrm>
          <a:prstGeom prst="rect">
            <a:avLst/>
          </a:prstGeom>
        </p:spPr>
        <p:txBody>
          <a:bodyPr wrap="square">
            <a:spAutoFit/>
          </a:bodyPr>
          <a:lstStyle/>
          <a:p>
            <a:pPr algn="ctr"/>
            <a:r>
              <a:rPr lang="en-US" sz="3600" b="1" dirty="0"/>
              <a:t>4. Population Genetics and Evolutionary Genetics: Integration and Impact</a:t>
            </a:r>
          </a:p>
        </p:txBody>
      </p:sp>
    </p:spTree>
    <p:extLst>
      <p:ext uri="{BB962C8B-B14F-4D97-AF65-F5344CB8AC3E}">
        <p14:creationId xmlns:p14="http://schemas.microsoft.com/office/powerpoint/2010/main" val="2163645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21759" y="1365161"/>
            <a:ext cx="8534400"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pitchFamily="34" charset="0"/>
              </a:defRPr>
            </a:lvl1pPr>
            <a:lvl2pPr marL="800100" indent="-34290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buFontTx/>
              <a:buChar char="•"/>
            </a:pPr>
            <a:r>
              <a:rPr lang="en-US" altLang="en-US" sz="2400" dirty="0">
                <a:cs typeface="Arial" pitchFamily="34" charset="0"/>
              </a:rPr>
              <a:t>How do species develop? Via the compilation of functionally-significant mutations and selection/adaptation?</a:t>
            </a:r>
          </a:p>
          <a:p>
            <a:pPr algn="just" eaLnBrk="1" hangingPunct="1">
              <a:spcBef>
                <a:spcPct val="50000"/>
              </a:spcBef>
              <a:buFontTx/>
              <a:buChar char="•"/>
            </a:pPr>
            <a:r>
              <a:rPr lang="en-US" altLang="en-US" sz="2400" dirty="0">
                <a:cs typeface="Arial" pitchFamily="34" charset="0"/>
              </a:rPr>
              <a:t>The mutation rate would have to be too high to explain all variation exhibited by a species</a:t>
            </a:r>
          </a:p>
          <a:p>
            <a:pPr algn="just" eaLnBrk="1" hangingPunct="1">
              <a:spcBef>
                <a:spcPct val="50000"/>
              </a:spcBef>
              <a:buFontTx/>
              <a:buChar char="•"/>
            </a:pPr>
            <a:r>
              <a:rPr lang="en-US" altLang="en-US" sz="2400" dirty="0">
                <a:cs typeface="Arial" pitchFamily="34" charset="0"/>
              </a:rPr>
              <a:t>Sewall Wright devised brilliant theorems to explain the emergence of new phenotypes, speciation, and adaptive forces (The “Shifting Balance of Evolution Theory”).</a:t>
            </a:r>
          </a:p>
          <a:p>
            <a:pPr algn="just" eaLnBrk="1" hangingPunct="1">
              <a:spcBef>
                <a:spcPct val="50000"/>
              </a:spcBef>
              <a:buFontTx/>
              <a:buChar char="•"/>
            </a:pPr>
            <a:r>
              <a:rPr lang="en-US" altLang="en-US" sz="2400" dirty="0">
                <a:cs typeface="Arial" pitchFamily="34" charset="0"/>
              </a:rPr>
              <a:t>Wright’s Theory Emphasizes:</a:t>
            </a:r>
          </a:p>
          <a:p>
            <a:pPr lvl="1" algn="just" eaLnBrk="1" hangingPunct="1">
              <a:spcBef>
                <a:spcPct val="50000"/>
              </a:spcBef>
              <a:buFontTx/>
              <a:buAutoNum type="arabicPeriod"/>
            </a:pPr>
            <a:r>
              <a:rPr lang="en-US" altLang="en-US" sz="2000" dirty="0">
                <a:cs typeface="Arial" pitchFamily="34" charset="0"/>
              </a:rPr>
              <a:t>Random processes, not directed processes</a:t>
            </a:r>
          </a:p>
          <a:p>
            <a:pPr lvl="1" algn="just" eaLnBrk="1" hangingPunct="1">
              <a:spcBef>
                <a:spcPct val="50000"/>
              </a:spcBef>
              <a:buFontTx/>
              <a:buAutoNum type="arabicPeriod"/>
            </a:pPr>
            <a:r>
              <a:rPr lang="en-US" altLang="en-US" sz="2000" dirty="0">
                <a:cs typeface="Arial" pitchFamily="34" charset="0"/>
              </a:rPr>
              <a:t>Combinations of mutations, not new mutations</a:t>
            </a:r>
          </a:p>
          <a:p>
            <a:pPr lvl="1" algn="just" eaLnBrk="1" hangingPunct="1">
              <a:spcBef>
                <a:spcPct val="50000"/>
              </a:spcBef>
              <a:buFontTx/>
              <a:buAutoNum type="arabicPeriod"/>
            </a:pPr>
            <a:r>
              <a:rPr lang="en-US" altLang="en-US" sz="2000" dirty="0">
                <a:cs typeface="Arial" pitchFamily="34" charset="0"/>
              </a:rPr>
              <a:t>Epistasis not single gene actions</a:t>
            </a:r>
          </a:p>
        </p:txBody>
      </p:sp>
      <p:sp>
        <p:nvSpPr>
          <p:cNvPr id="20483" name="Text Box 3"/>
          <p:cNvSpPr txBox="1">
            <a:spLocks noChangeArrowheads="1"/>
          </p:cNvSpPr>
          <p:nvPr/>
        </p:nvSpPr>
        <p:spPr bwMode="auto">
          <a:xfrm>
            <a:off x="1671840" y="228600"/>
            <a:ext cx="884197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cs typeface="Arial" pitchFamily="34" charset="0"/>
              </a:rPr>
              <a:t>How is Genotypic/Phenotypic Differentiation Maintained?</a:t>
            </a:r>
          </a:p>
          <a:p>
            <a:pPr algn="ctr" eaLnBrk="1" hangingPunct="1"/>
            <a:r>
              <a:rPr lang="en-US" altLang="en-US" sz="2400" dirty="0">
                <a:latin typeface="Calibri" panose="020F0502020204030204" pitchFamily="34" charset="0"/>
                <a:cs typeface="Arial" pitchFamily="34" charset="0"/>
              </a:rPr>
              <a:t>(population genetics, speciation, and mutation rates)</a:t>
            </a:r>
          </a:p>
        </p:txBody>
      </p:sp>
      <p:pic>
        <p:nvPicPr>
          <p:cNvPr id="34818" name="Picture 2">
            <a:extLst>
              <a:ext uri="{FF2B5EF4-FFF2-40B4-BE49-F238E27FC236}">
                <a16:creationId xmlns:a16="http://schemas.microsoft.com/office/drawing/2014/main" id="{2BB1106F-8E5F-F145-9D1B-278BDAF50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599" y="1461979"/>
            <a:ext cx="1759442" cy="26365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C5EAE004-460F-FE47-873C-32E7FA248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199" y="2539891"/>
            <a:ext cx="1759442" cy="26365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4822" name="Picture 6">
            <a:extLst>
              <a:ext uri="{FF2B5EF4-FFF2-40B4-BE49-F238E27FC236}">
                <a16:creationId xmlns:a16="http://schemas.microsoft.com/office/drawing/2014/main" id="{C798756D-37AA-7846-AFF3-33E0F37F2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0800" y="3637172"/>
            <a:ext cx="1759441" cy="26365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214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87000">
              <a:schemeClr val="tx1">
                <a:lumMod val="85000"/>
                <a:lumOff val="15000"/>
              </a:schemeClr>
            </a:gs>
            <a:gs pos="9000">
              <a:srgbClr val="D4DEFF"/>
            </a:gs>
            <a:gs pos="55000">
              <a:srgbClr val="D4DEFF"/>
            </a:gs>
            <a:gs pos="26000">
              <a:srgbClr val="96AB94"/>
            </a:gs>
          </a:gsLst>
          <a:lin ang="5400000" scaled="0"/>
        </a:gradFill>
        <a:effectLst/>
      </p:bgPr>
    </p:bg>
    <p:spTree>
      <p:nvGrpSpPr>
        <p:cNvPr id="1" name=""/>
        <p:cNvGrpSpPr/>
        <p:nvPr/>
      </p:nvGrpSpPr>
      <p:grpSpPr>
        <a:xfrm>
          <a:off x="0" y="0"/>
          <a:ext cx="0" cy="0"/>
          <a:chOff x="0" y="0"/>
          <a:chExt cx="0" cy="0"/>
        </a:xfrm>
      </p:grpSpPr>
      <p:grpSp>
        <p:nvGrpSpPr>
          <p:cNvPr id="2" name="Group 158"/>
          <p:cNvGrpSpPr>
            <a:grpSpLocks/>
          </p:cNvGrpSpPr>
          <p:nvPr/>
        </p:nvGrpSpPr>
        <p:grpSpPr bwMode="auto">
          <a:xfrm>
            <a:off x="4343400" y="990601"/>
            <a:ext cx="3646488" cy="1770063"/>
            <a:chOff x="1776" y="624"/>
            <a:chExt cx="2297" cy="1115"/>
          </a:xfrm>
        </p:grpSpPr>
        <p:grpSp>
          <p:nvGrpSpPr>
            <p:cNvPr id="184464" name="Group 146"/>
            <p:cNvGrpSpPr>
              <a:grpSpLocks/>
            </p:cNvGrpSpPr>
            <p:nvPr/>
          </p:nvGrpSpPr>
          <p:grpSpPr bwMode="auto">
            <a:xfrm>
              <a:off x="3536" y="1200"/>
              <a:ext cx="537" cy="539"/>
              <a:chOff x="3552" y="1208"/>
              <a:chExt cx="537" cy="539"/>
            </a:xfrm>
          </p:grpSpPr>
          <p:sp>
            <p:nvSpPr>
              <p:cNvPr id="184482" name="Oval 4"/>
              <p:cNvSpPr>
                <a:spLocks noChangeArrowheads="1"/>
              </p:cNvSpPr>
              <p:nvPr/>
            </p:nvSpPr>
            <p:spPr bwMode="auto">
              <a:xfrm>
                <a:off x="3552" y="1208"/>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4483" name="Rectangle 29"/>
              <p:cNvSpPr>
                <a:spLocks noChangeArrowheads="1"/>
              </p:cNvSpPr>
              <p:nvPr/>
            </p:nvSpPr>
            <p:spPr bwMode="auto">
              <a:xfrm>
                <a:off x="3835" y="127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84" name="Text Box 45"/>
              <p:cNvSpPr txBox="1">
                <a:spLocks noChangeArrowheads="1"/>
              </p:cNvSpPr>
              <p:nvPr/>
            </p:nvSpPr>
            <p:spPr bwMode="auto">
              <a:xfrm>
                <a:off x="3776" y="146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485" name="Text Box 46"/>
              <p:cNvSpPr txBox="1">
                <a:spLocks noChangeArrowheads="1"/>
              </p:cNvSpPr>
              <p:nvPr/>
            </p:nvSpPr>
            <p:spPr bwMode="auto">
              <a:xfrm>
                <a:off x="3558" y="136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486" name="Rectangle 55"/>
              <p:cNvSpPr>
                <a:spLocks noChangeArrowheads="1"/>
              </p:cNvSpPr>
              <p:nvPr/>
            </p:nvSpPr>
            <p:spPr bwMode="auto">
              <a:xfrm>
                <a:off x="3611" y="1555"/>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87" name="Rectangle 56"/>
              <p:cNvSpPr>
                <a:spLocks noChangeArrowheads="1"/>
              </p:cNvSpPr>
              <p:nvPr/>
            </p:nvSpPr>
            <p:spPr bwMode="auto">
              <a:xfrm>
                <a:off x="3696" y="1261"/>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88" name="Rectangle 64"/>
              <p:cNvSpPr>
                <a:spLocks noChangeArrowheads="1"/>
              </p:cNvSpPr>
              <p:nvPr/>
            </p:nvSpPr>
            <p:spPr bwMode="auto">
              <a:xfrm>
                <a:off x="3904" y="135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89" name="Rectangle 65"/>
              <p:cNvSpPr>
                <a:spLocks noChangeArrowheads="1"/>
              </p:cNvSpPr>
              <p:nvPr/>
            </p:nvSpPr>
            <p:spPr bwMode="auto">
              <a:xfrm>
                <a:off x="3680" y="138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90" name="Rectangle 67"/>
              <p:cNvSpPr>
                <a:spLocks noChangeArrowheads="1"/>
              </p:cNvSpPr>
              <p:nvPr/>
            </p:nvSpPr>
            <p:spPr bwMode="auto">
              <a:xfrm>
                <a:off x="3744" y="15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91" name="Rectangle 69"/>
              <p:cNvSpPr>
                <a:spLocks noChangeArrowheads="1"/>
              </p:cNvSpPr>
              <p:nvPr/>
            </p:nvSpPr>
            <p:spPr bwMode="auto">
              <a:xfrm>
                <a:off x="3600" y="125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92" name="Rectangle 70"/>
              <p:cNvSpPr>
                <a:spLocks noChangeArrowheads="1"/>
              </p:cNvSpPr>
              <p:nvPr/>
            </p:nvSpPr>
            <p:spPr bwMode="auto">
              <a:xfrm>
                <a:off x="3920" y="149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grpSp>
        <p:sp>
          <p:nvSpPr>
            <p:cNvPr id="184465" name="Line 106"/>
            <p:cNvSpPr>
              <a:spLocks noChangeShapeType="1"/>
            </p:cNvSpPr>
            <p:nvPr/>
          </p:nvSpPr>
          <p:spPr bwMode="auto">
            <a:xfrm flipV="1">
              <a:off x="2176" y="656"/>
              <a:ext cx="328" cy="240"/>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466" name="Group 157"/>
            <p:cNvGrpSpPr>
              <a:grpSpLocks/>
            </p:cNvGrpSpPr>
            <p:nvPr/>
          </p:nvGrpSpPr>
          <p:grpSpPr bwMode="auto">
            <a:xfrm>
              <a:off x="1776" y="856"/>
              <a:ext cx="528" cy="528"/>
              <a:chOff x="1776" y="856"/>
              <a:chExt cx="528" cy="528"/>
            </a:xfrm>
          </p:grpSpPr>
          <p:sp>
            <p:nvSpPr>
              <p:cNvPr id="184468" name="Oval 3"/>
              <p:cNvSpPr>
                <a:spLocks noChangeArrowheads="1"/>
              </p:cNvSpPr>
              <p:nvPr/>
            </p:nvSpPr>
            <p:spPr bwMode="auto">
              <a:xfrm>
                <a:off x="1776" y="856"/>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a:endParaRPr lang="en-US" u="sng">
                  <a:solidFill>
                    <a:schemeClr val="bg1"/>
                  </a:solidFill>
                  <a:ea typeface="Arial" charset="0"/>
                  <a:cs typeface="Arial" charset="0"/>
                </a:endParaRPr>
              </a:p>
            </p:txBody>
          </p:sp>
          <p:sp>
            <p:nvSpPr>
              <p:cNvPr id="184469" name="Rectangle 11"/>
              <p:cNvSpPr>
                <a:spLocks noChangeArrowheads="1"/>
              </p:cNvSpPr>
              <p:nvPr/>
            </p:nvSpPr>
            <p:spPr bwMode="auto">
              <a:xfrm>
                <a:off x="1968" y="85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70" name="Text Box 20"/>
              <p:cNvSpPr txBox="1">
                <a:spLocks noChangeArrowheads="1"/>
              </p:cNvSpPr>
              <p:nvPr/>
            </p:nvSpPr>
            <p:spPr bwMode="auto">
              <a:xfrm>
                <a:off x="2064" y="1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471" name="Text Box 21"/>
              <p:cNvSpPr txBox="1">
                <a:spLocks noChangeArrowheads="1"/>
              </p:cNvSpPr>
              <p:nvPr/>
            </p:nvSpPr>
            <p:spPr bwMode="auto">
              <a:xfrm>
                <a:off x="1872" y="1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endParaRPr lang="en-US">
                  <a:latin typeface="Tahoma" charset="0"/>
                  <a:ea typeface="Arial" charset="0"/>
                  <a:cs typeface="Arial" charset="0"/>
                </a:endParaRPr>
              </a:p>
            </p:txBody>
          </p:sp>
          <p:sp>
            <p:nvSpPr>
              <p:cNvPr id="184472" name="Text Box 22"/>
              <p:cNvSpPr txBox="1">
                <a:spLocks noChangeArrowheads="1"/>
              </p:cNvSpPr>
              <p:nvPr/>
            </p:nvSpPr>
            <p:spPr bwMode="auto">
              <a:xfrm>
                <a:off x="1776" y="95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473" name="Text Box 23"/>
              <p:cNvSpPr txBox="1">
                <a:spLocks noChangeArrowheads="1"/>
              </p:cNvSpPr>
              <p:nvPr/>
            </p:nvSpPr>
            <p:spPr bwMode="auto">
              <a:xfrm>
                <a:off x="2064" y="100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474" name="Rectangle 27"/>
              <p:cNvSpPr>
                <a:spLocks noChangeArrowheads="1"/>
              </p:cNvSpPr>
              <p:nvPr/>
            </p:nvSpPr>
            <p:spPr bwMode="auto">
              <a:xfrm>
                <a:off x="1968" y="114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75" name="Rectangle 28"/>
              <p:cNvSpPr>
                <a:spLocks noChangeArrowheads="1"/>
              </p:cNvSpPr>
              <p:nvPr/>
            </p:nvSpPr>
            <p:spPr bwMode="auto">
              <a:xfrm>
                <a:off x="2064" y="90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76" name="Rectangle 30"/>
              <p:cNvSpPr>
                <a:spLocks noChangeArrowheads="1"/>
              </p:cNvSpPr>
              <p:nvPr/>
            </p:nvSpPr>
            <p:spPr bwMode="auto">
              <a:xfrm>
                <a:off x="1920" y="1000"/>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77" name="Rectangle 31"/>
              <p:cNvSpPr>
                <a:spLocks noChangeArrowheads="1"/>
              </p:cNvSpPr>
              <p:nvPr/>
            </p:nvSpPr>
            <p:spPr bwMode="auto">
              <a:xfrm>
                <a:off x="1776" y="1096"/>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78" name="Rectangle 37"/>
              <p:cNvSpPr>
                <a:spLocks noChangeArrowheads="1"/>
              </p:cNvSpPr>
              <p:nvPr/>
            </p:nvSpPr>
            <p:spPr bwMode="auto">
              <a:xfrm>
                <a:off x="1872" y="85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nvGrpSpPr>
              <p:cNvPr id="184479" name="Group 42"/>
              <p:cNvGrpSpPr>
                <a:grpSpLocks/>
              </p:cNvGrpSpPr>
              <p:nvPr/>
            </p:nvGrpSpPr>
            <p:grpSpPr bwMode="auto">
              <a:xfrm>
                <a:off x="2132" y="1112"/>
                <a:ext cx="163" cy="155"/>
                <a:chOff x="1976" y="932"/>
                <a:chExt cx="163" cy="155"/>
              </a:xfrm>
            </p:grpSpPr>
            <p:sp>
              <p:nvSpPr>
                <p:cNvPr id="184480" name="Rectangle 43"/>
                <p:cNvSpPr>
                  <a:spLocks noChangeArrowheads="1"/>
                </p:cNvSpPr>
                <p:nvPr/>
              </p:nvSpPr>
              <p:spPr bwMode="auto">
                <a:xfrm>
                  <a:off x="2016" y="960"/>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a:p>
              </p:txBody>
            </p:sp>
            <p:sp>
              <p:nvSpPr>
                <p:cNvPr id="184481" name="Rectangle 44"/>
                <p:cNvSpPr>
                  <a:spLocks noChangeArrowheads="1"/>
                </p:cNvSpPr>
                <p:nvPr/>
              </p:nvSpPr>
              <p:spPr bwMode="auto">
                <a:xfrm>
                  <a:off x="1976" y="93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sp>
          <p:nvSpPr>
            <p:cNvPr id="184467" name="Line 110"/>
            <p:cNvSpPr>
              <a:spLocks noChangeShapeType="1"/>
            </p:cNvSpPr>
            <p:nvPr/>
          </p:nvSpPr>
          <p:spPr bwMode="auto">
            <a:xfrm>
              <a:off x="2952" y="624"/>
              <a:ext cx="656" cy="65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184323" name="Group 144"/>
          <p:cNvGrpSpPr>
            <a:grpSpLocks/>
          </p:cNvGrpSpPr>
          <p:nvPr/>
        </p:nvGrpSpPr>
        <p:grpSpPr bwMode="auto">
          <a:xfrm>
            <a:off x="5346700" y="228601"/>
            <a:ext cx="1054100" cy="1006475"/>
            <a:chOff x="2408" y="144"/>
            <a:chExt cx="664" cy="634"/>
          </a:xfrm>
        </p:grpSpPr>
        <p:sp>
          <p:nvSpPr>
            <p:cNvPr id="184447" name="Oval 2"/>
            <p:cNvSpPr>
              <a:spLocks noChangeArrowheads="1"/>
            </p:cNvSpPr>
            <p:nvPr/>
          </p:nvSpPr>
          <p:spPr bwMode="auto">
            <a:xfrm>
              <a:off x="2448" y="144"/>
              <a:ext cx="624" cy="62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4448" name="Rectangle 13"/>
            <p:cNvSpPr>
              <a:spLocks noChangeArrowheads="1"/>
            </p:cNvSpPr>
            <p:nvPr/>
          </p:nvSpPr>
          <p:spPr bwMode="auto">
            <a:xfrm>
              <a:off x="2408" y="40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49" name="Rectangle 14"/>
            <p:cNvSpPr>
              <a:spLocks noChangeArrowheads="1"/>
            </p:cNvSpPr>
            <p:nvPr/>
          </p:nvSpPr>
          <p:spPr bwMode="auto">
            <a:xfrm>
              <a:off x="2736" y="43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50" name="Rectangle 15"/>
            <p:cNvSpPr>
              <a:spLocks noChangeArrowheads="1"/>
            </p:cNvSpPr>
            <p:nvPr/>
          </p:nvSpPr>
          <p:spPr bwMode="auto">
            <a:xfrm>
              <a:off x="2512" y="45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51" name="Text Box 16"/>
            <p:cNvSpPr txBox="1">
              <a:spLocks noChangeArrowheads="1"/>
            </p:cNvSpPr>
            <p:nvPr/>
          </p:nvSpPr>
          <p:spPr bwMode="auto">
            <a:xfrm>
              <a:off x="2736" y="14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452" name="Text Box 17"/>
            <p:cNvSpPr txBox="1">
              <a:spLocks noChangeArrowheads="1"/>
            </p:cNvSpPr>
            <p:nvPr/>
          </p:nvSpPr>
          <p:spPr bwMode="auto">
            <a:xfrm>
              <a:off x="2448" y="28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453" name="Rectangle 24"/>
            <p:cNvSpPr>
              <a:spLocks noChangeArrowheads="1"/>
            </p:cNvSpPr>
            <p:nvPr/>
          </p:nvSpPr>
          <p:spPr bwMode="auto">
            <a:xfrm>
              <a:off x="2736" y="24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4" name="Rectangle 25"/>
            <p:cNvSpPr>
              <a:spLocks noChangeArrowheads="1"/>
            </p:cNvSpPr>
            <p:nvPr/>
          </p:nvSpPr>
          <p:spPr bwMode="auto">
            <a:xfrm>
              <a:off x="2736" y="52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5" name="Rectangle 26"/>
            <p:cNvSpPr>
              <a:spLocks noChangeArrowheads="1"/>
            </p:cNvSpPr>
            <p:nvPr/>
          </p:nvSpPr>
          <p:spPr bwMode="auto">
            <a:xfrm>
              <a:off x="2544" y="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6" name="Rectangle 32"/>
            <p:cNvSpPr>
              <a:spLocks noChangeArrowheads="1"/>
            </p:cNvSpPr>
            <p:nvPr/>
          </p:nvSpPr>
          <p:spPr bwMode="auto">
            <a:xfrm>
              <a:off x="2848" y="264"/>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7" name="Rectangle 33"/>
            <p:cNvSpPr>
              <a:spLocks noChangeArrowheads="1"/>
            </p:cNvSpPr>
            <p:nvPr/>
          </p:nvSpPr>
          <p:spPr bwMode="auto">
            <a:xfrm>
              <a:off x="2832" y="528"/>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8" name="Rectangle 34"/>
            <p:cNvSpPr>
              <a:spLocks noChangeArrowheads="1"/>
            </p:cNvSpPr>
            <p:nvPr/>
          </p:nvSpPr>
          <p:spPr bwMode="auto">
            <a:xfrm>
              <a:off x="2784" y="336"/>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9" name="Rectangle 35"/>
            <p:cNvSpPr>
              <a:spLocks noChangeArrowheads="1"/>
            </p:cNvSpPr>
            <p:nvPr/>
          </p:nvSpPr>
          <p:spPr bwMode="auto">
            <a:xfrm>
              <a:off x="2560" y="600"/>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0" name="Rectangle 38"/>
            <p:cNvSpPr>
              <a:spLocks noChangeArrowheads="1"/>
            </p:cNvSpPr>
            <p:nvPr/>
          </p:nvSpPr>
          <p:spPr bwMode="auto">
            <a:xfrm>
              <a:off x="2592" y="432"/>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1" name="Rectangle 39"/>
            <p:cNvSpPr>
              <a:spLocks noChangeArrowheads="1"/>
            </p:cNvSpPr>
            <p:nvPr/>
          </p:nvSpPr>
          <p:spPr bwMode="auto">
            <a:xfrm>
              <a:off x="2896" y="408"/>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2" name="Rectangle 40"/>
            <p:cNvSpPr>
              <a:spLocks noChangeArrowheads="1"/>
            </p:cNvSpPr>
            <p:nvPr/>
          </p:nvSpPr>
          <p:spPr bwMode="auto">
            <a:xfrm>
              <a:off x="2736" y="624"/>
              <a:ext cx="169"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63" name="Rectangle 41"/>
            <p:cNvSpPr>
              <a:spLocks noChangeArrowheads="1"/>
            </p:cNvSpPr>
            <p:nvPr/>
          </p:nvSpPr>
          <p:spPr bwMode="auto">
            <a:xfrm>
              <a:off x="2560" y="312"/>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nvGrpSpPr>
          <p:cNvPr id="7" name="Group 160"/>
          <p:cNvGrpSpPr>
            <a:grpSpLocks/>
          </p:cNvGrpSpPr>
          <p:nvPr/>
        </p:nvGrpSpPr>
        <p:grpSpPr bwMode="auto">
          <a:xfrm>
            <a:off x="4876800" y="3657600"/>
            <a:ext cx="3729038" cy="1231900"/>
            <a:chOff x="2112" y="2304"/>
            <a:chExt cx="2349" cy="776"/>
          </a:xfrm>
        </p:grpSpPr>
        <p:sp>
          <p:nvSpPr>
            <p:cNvPr id="184420" name="Line 120"/>
            <p:cNvSpPr>
              <a:spLocks noChangeShapeType="1"/>
            </p:cNvSpPr>
            <p:nvPr/>
          </p:nvSpPr>
          <p:spPr bwMode="auto">
            <a:xfrm>
              <a:off x="2112" y="2304"/>
              <a:ext cx="88" cy="16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421" name="Line 113"/>
            <p:cNvSpPr>
              <a:spLocks noChangeShapeType="1"/>
            </p:cNvSpPr>
            <p:nvPr/>
          </p:nvSpPr>
          <p:spPr bwMode="auto">
            <a:xfrm>
              <a:off x="3840" y="2368"/>
              <a:ext cx="360" cy="13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422" name="Line 117"/>
            <p:cNvSpPr>
              <a:spLocks noChangeShapeType="1"/>
            </p:cNvSpPr>
            <p:nvPr/>
          </p:nvSpPr>
          <p:spPr bwMode="auto">
            <a:xfrm flipH="1">
              <a:off x="3616" y="2448"/>
              <a:ext cx="24" cy="13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423" name="Group 153"/>
            <p:cNvGrpSpPr>
              <a:grpSpLocks/>
            </p:cNvGrpSpPr>
            <p:nvPr/>
          </p:nvGrpSpPr>
          <p:grpSpPr bwMode="auto">
            <a:xfrm>
              <a:off x="4157" y="2424"/>
              <a:ext cx="304" cy="288"/>
              <a:chOff x="4157" y="2424"/>
              <a:chExt cx="304" cy="288"/>
            </a:xfrm>
          </p:grpSpPr>
          <p:sp>
            <p:nvSpPr>
              <p:cNvPr id="184444" name="Oval 83"/>
              <p:cNvSpPr>
                <a:spLocks noChangeArrowheads="1"/>
              </p:cNvSpPr>
              <p:nvPr/>
            </p:nvSpPr>
            <p:spPr bwMode="auto">
              <a:xfrm>
                <a:off x="4157" y="2424"/>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4445" name="Rectangle 84"/>
              <p:cNvSpPr>
                <a:spLocks noChangeArrowheads="1"/>
              </p:cNvSpPr>
              <p:nvPr/>
            </p:nvSpPr>
            <p:spPr bwMode="auto">
              <a:xfrm>
                <a:off x="4189" y="246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46" name="Rectangle 85"/>
              <p:cNvSpPr>
                <a:spLocks noChangeArrowheads="1"/>
              </p:cNvSpPr>
              <p:nvPr/>
            </p:nvSpPr>
            <p:spPr bwMode="auto">
              <a:xfrm>
                <a:off x="4297" y="252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nvGrpSpPr>
            <p:cNvPr id="184424" name="Group 155"/>
            <p:cNvGrpSpPr>
              <a:grpSpLocks/>
            </p:cNvGrpSpPr>
            <p:nvPr/>
          </p:nvGrpSpPr>
          <p:grpSpPr bwMode="auto">
            <a:xfrm>
              <a:off x="3312" y="2552"/>
              <a:ext cx="528" cy="528"/>
              <a:chOff x="3312" y="2552"/>
              <a:chExt cx="528" cy="528"/>
            </a:xfrm>
          </p:grpSpPr>
          <p:sp>
            <p:nvSpPr>
              <p:cNvPr id="184437" name="Oval 7"/>
              <p:cNvSpPr>
                <a:spLocks noChangeArrowheads="1"/>
              </p:cNvSpPr>
              <p:nvPr/>
            </p:nvSpPr>
            <p:spPr bwMode="auto">
              <a:xfrm>
                <a:off x="3312" y="2552"/>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4438" name="Rectangle 75"/>
              <p:cNvSpPr>
                <a:spLocks noChangeArrowheads="1"/>
              </p:cNvSpPr>
              <p:nvPr/>
            </p:nvSpPr>
            <p:spPr bwMode="auto">
              <a:xfrm>
                <a:off x="3359" y="276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9" name="Rectangle 81"/>
              <p:cNvSpPr>
                <a:spLocks noChangeArrowheads="1"/>
              </p:cNvSpPr>
              <p:nvPr/>
            </p:nvSpPr>
            <p:spPr bwMode="auto">
              <a:xfrm>
                <a:off x="3637" y="280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0" name="Rectangle 86"/>
              <p:cNvSpPr>
                <a:spLocks noChangeArrowheads="1"/>
              </p:cNvSpPr>
              <p:nvPr/>
            </p:nvSpPr>
            <p:spPr bwMode="auto">
              <a:xfrm>
                <a:off x="3440" y="286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1" name="Rectangle 87"/>
              <p:cNvSpPr>
                <a:spLocks noChangeArrowheads="1"/>
              </p:cNvSpPr>
              <p:nvPr/>
            </p:nvSpPr>
            <p:spPr bwMode="auto">
              <a:xfrm>
                <a:off x="3589" y="259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2" name="Rectangle 88"/>
              <p:cNvSpPr>
                <a:spLocks noChangeArrowheads="1"/>
              </p:cNvSpPr>
              <p:nvPr/>
            </p:nvSpPr>
            <p:spPr bwMode="auto">
              <a:xfrm>
                <a:off x="3504" y="2784"/>
                <a:ext cx="156"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ea typeface="Arial" charset="0"/>
                    <a:cs typeface="Arial" charset="0"/>
                  </a:rPr>
                  <a:t>T</a:t>
                </a:r>
              </a:p>
            </p:txBody>
          </p:sp>
          <p:sp>
            <p:nvSpPr>
              <p:cNvPr id="184443" name="Rectangle 89"/>
              <p:cNvSpPr>
                <a:spLocks noChangeArrowheads="1"/>
              </p:cNvSpPr>
              <p:nvPr/>
            </p:nvSpPr>
            <p:spPr bwMode="auto">
              <a:xfrm>
                <a:off x="3360" y="259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nvGrpSpPr>
            <p:cNvPr id="184425" name="Group 154"/>
            <p:cNvGrpSpPr>
              <a:grpSpLocks/>
            </p:cNvGrpSpPr>
            <p:nvPr/>
          </p:nvGrpSpPr>
          <p:grpSpPr bwMode="auto">
            <a:xfrm>
              <a:off x="2112" y="2360"/>
              <a:ext cx="624" cy="624"/>
              <a:chOff x="2112" y="2360"/>
              <a:chExt cx="624" cy="624"/>
            </a:xfrm>
          </p:grpSpPr>
          <p:sp>
            <p:nvSpPr>
              <p:cNvPr id="184426" name="Oval 92"/>
              <p:cNvSpPr>
                <a:spLocks noChangeArrowheads="1"/>
              </p:cNvSpPr>
              <p:nvPr/>
            </p:nvSpPr>
            <p:spPr bwMode="auto">
              <a:xfrm>
                <a:off x="2112" y="2360"/>
                <a:ext cx="624" cy="624"/>
              </a:xfrm>
              <a:prstGeom prst="ellipse">
                <a:avLst/>
              </a:prstGeom>
              <a:solidFill>
                <a:schemeClr val="bg1"/>
              </a:solidFill>
              <a:ln w="12700">
                <a:solidFill>
                  <a:schemeClr val="tx1"/>
                </a:solidFill>
                <a:round/>
                <a:headEnd/>
                <a:tailEnd/>
              </a:ln>
            </p:spPr>
            <p:txBody>
              <a:bodyPr wrap="none" anchor="ctr">
                <a:prstTxWarp prst="textNoShape">
                  <a:avLst/>
                </a:prstTxWarp>
              </a:bodyPr>
              <a:lstStyle/>
              <a:p>
                <a:endParaRPr lang="en-US"/>
              </a:p>
            </p:txBody>
          </p:sp>
          <p:sp>
            <p:nvSpPr>
              <p:cNvPr id="184427" name="Text Box 93"/>
              <p:cNvSpPr txBox="1">
                <a:spLocks noChangeArrowheads="1"/>
              </p:cNvSpPr>
              <p:nvPr/>
            </p:nvSpPr>
            <p:spPr bwMode="auto">
              <a:xfrm>
                <a:off x="2261" y="2805"/>
                <a:ext cx="164"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428" name="Rectangle 94"/>
              <p:cNvSpPr>
                <a:spLocks noChangeArrowheads="1"/>
              </p:cNvSpPr>
              <p:nvPr/>
            </p:nvSpPr>
            <p:spPr bwMode="auto">
              <a:xfrm>
                <a:off x="2283" y="2611"/>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29" name="Text Box 95"/>
              <p:cNvSpPr txBox="1">
                <a:spLocks noChangeArrowheads="1"/>
              </p:cNvSpPr>
              <p:nvPr/>
            </p:nvSpPr>
            <p:spPr bwMode="auto">
              <a:xfrm>
                <a:off x="2560" y="2538"/>
                <a:ext cx="164"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430" name="Rectangle 96"/>
              <p:cNvSpPr>
                <a:spLocks noChangeArrowheads="1"/>
              </p:cNvSpPr>
              <p:nvPr/>
            </p:nvSpPr>
            <p:spPr bwMode="auto">
              <a:xfrm>
                <a:off x="2379" y="2760"/>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1" name="Rectangle 97"/>
              <p:cNvSpPr>
                <a:spLocks noChangeArrowheads="1"/>
              </p:cNvSpPr>
              <p:nvPr/>
            </p:nvSpPr>
            <p:spPr bwMode="auto">
              <a:xfrm>
                <a:off x="2149" y="2739"/>
                <a:ext cx="163"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2" name="Rectangle 98"/>
              <p:cNvSpPr>
                <a:spLocks noChangeArrowheads="1"/>
              </p:cNvSpPr>
              <p:nvPr/>
            </p:nvSpPr>
            <p:spPr bwMode="auto">
              <a:xfrm>
                <a:off x="2421" y="2585"/>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3" name="Rectangle 99"/>
              <p:cNvSpPr>
                <a:spLocks noChangeArrowheads="1"/>
              </p:cNvSpPr>
              <p:nvPr/>
            </p:nvSpPr>
            <p:spPr bwMode="auto">
              <a:xfrm>
                <a:off x="2149" y="2520"/>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4" name="Rectangle 100"/>
              <p:cNvSpPr>
                <a:spLocks noChangeArrowheads="1"/>
              </p:cNvSpPr>
              <p:nvPr/>
            </p:nvSpPr>
            <p:spPr bwMode="auto">
              <a:xfrm>
                <a:off x="2293" y="2398"/>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5" name="Rectangle 101"/>
              <p:cNvSpPr>
                <a:spLocks noChangeArrowheads="1"/>
              </p:cNvSpPr>
              <p:nvPr/>
            </p:nvSpPr>
            <p:spPr bwMode="auto">
              <a:xfrm>
                <a:off x="2512" y="2760"/>
                <a:ext cx="163"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6" name="Rectangle 102"/>
              <p:cNvSpPr>
                <a:spLocks noChangeArrowheads="1"/>
              </p:cNvSpPr>
              <p:nvPr/>
            </p:nvSpPr>
            <p:spPr bwMode="auto">
              <a:xfrm>
                <a:off x="2410" y="2457"/>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grpSp>
        <p:nvGrpSpPr>
          <p:cNvPr id="11" name="Group 143"/>
          <p:cNvGrpSpPr>
            <a:grpSpLocks/>
          </p:cNvGrpSpPr>
          <p:nvPr/>
        </p:nvGrpSpPr>
        <p:grpSpPr bwMode="auto">
          <a:xfrm>
            <a:off x="9547226" y="431801"/>
            <a:ext cx="682625" cy="5948363"/>
            <a:chOff x="5054" y="272"/>
            <a:chExt cx="430" cy="3747"/>
          </a:xfrm>
        </p:grpSpPr>
        <p:sp>
          <p:nvSpPr>
            <p:cNvPr id="184418" name="Line 114"/>
            <p:cNvSpPr>
              <a:spLocks noChangeShapeType="1"/>
            </p:cNvSpPr>
            <p:nvPr/>
          </p:nvSpPr>
          <p:spPr bwMode="auto">
            <a:xfrm>
              <a:off x="5280" y="272"/>
              <a:ext cx="0" cy="3456"/>
            </a:xfrm>
            <a:prstGeom prst="line">
              <a:avLst/>
            </a:prstGeom>
            <a:noFill/>
            <a:ln w="28575">
              <a:solidFill>
                <a:schemeClr val="accent1"/>
              </a:solidFill>
              <a:round/>
              <a:headEnd/>
              <a:tailEnd type="triangle" w="med" len="med"/>
            </a:ln>
          </p:spPr>
          <p:txBody>
            <a:bodyPr wrap="none" anchor="ctr">
              <a:prstTxWarp prst="textNoShape">
                <a:avLst/>
              </a:prstTxWarp>
            </a:bodyPr>
            <a:lstStyle/>
            <a:p>
              <a:endParaRPr lang="en-US"/>
            </a:p>
          </p:txBody>
        </p:sp>
        <p:sp>
          <p:nvSpPr>
            <p:cNvPr id="184419" name="Text Box 115"/>
            <p:cNvSpPr txBox="1">
              <a:spLocks noChangeArrowheads="1"/>
            </p:cNvSpPr>
            <p:nvPr/>
          </p:nvSpPr>
          <p:spPr bwMode="auto">
            <a:xfrm>
              <a:off x="5054" y="3787"/>
              <a:ext cx="430" cy="232"/>
            </a:xfrm>
            <a:prstGeom prst="rect">
              <a:avLst/>
            </a:prstGeom>
            <a:noFill/>
            <a:ln w="9525">
              <a:noFill/>
              <a:miter lim="800000"/>
              <a:headEnd/>
              <a:tailEnd/>
            </a:ln>
          </p:spPr>
          <p:txBody>
            <a:bodyPr wrap="none">
              <a:prstTxWarp prst="textNoShape">
                <a:avLst/>
              </a:prstTxWarp>
              <a:spAutoFit/>
            </a:bodyPr>
            <a:lstStyle/>
            <a:p>
              <a:pPr eaLnBrk="0" hangingPunct="0"/>
              <a:r>
                <a:rPr lang="en-US">
                  <a:solidFill>
                    <a:schemeClr val="accent1"/>
                  </a:solidFill>
                  <a:latin typeface="Tahoma" charset="0"/>
                  <a:ea typeface="Arial" charset="0"/>
                  <a:cs typeface="Arial" charset="0"/>
                </a:rPr>
                <a:t>Time</a:t>
              </a:r>
              <a:endParaRPr lang="en-US">
                <a:latin typeface="Tahoma" charset="0"/>
                <a:ea typeface="Arial" charset="0"/>
                <a:cs typeface="Arial" charset="0"/>
              </a:endParaRPr>
            </a:p>
          </p:txBody>
        </p:sp>
      </p:grpSp>
      <p:grpSp>
        <p:nvGrpSpPr>
          <p:cNvPr id="12" name="Group 162"/>
          <p:cNvGrpSpPr>
            <a:grpSpLocks/>
          </p:cNvGrpSpPr>
          <p:nvPr/>
        </p:nvGrpSpPr>
        <p:grpSpPr bwMode="auto">
          <a:xfrm>
            <a:off x="1804989" y="2730500"/>
            <a:ext cx="7146925" cy="3435350"/>
            <a:chOff x="177" y="1720"/>
            <a:chExt cx="4502" cy="2164"/>
          </a:xfrm>
        </p:grpSpPr>
        <p:sp>
          <p:nvSpPr>
            <p:cNvPr id="184405" name="Text Box 116"/>
            <p:cNvSpPr txBox="1">
              <a:spLocks noChangeArrowheads="1"/>
            </p:cNvSpPr>
            <p:nvPr/>
          </p:nvSpPr>
          <p:spPr bwMode="auto">
            <a:xfrm>
              <a:off x="177" y="3555"/>
              <a:ext cx="815" cy="328"/>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solidFill>
                    <a:srgbClr val="FFFF00"/>
                  </a:solidFill>
                  <a:latin typeface="Tahoma" charset="0"/>
                  <a:ea typeface="Arial" charset="0"/>
                  <a:cs typeface="Arial" charset="0"/>
                </a:rPr>
                <a:t>Contemporary</a:t>
              </a:r>
              <a:endParaRPr lang="en-US" sz="1400" dirty="0">
                <a:solidFill>
                  <a:schemeClr val="hlink"/>
                </a:solidFill>
                <a:latin typeface="Tahoma" charset="0"/>
                <a:ea typeface="Arial" charset="0"/>
                <a:cs typeface="Arial" charset="0"/>
              </a:endParaRPr>
            </a:p>
            <a:p>
              <a:pPr algn="ctr" eaLnBrk="0" hangingPunct="0"/>
              <a:r>
                <a:rPr lang="en-US" sz="1400" dirty="0">
                  <a:solidFill>
                    <a:srgbClr val="FFFF00"/>
                  </a:solidFill>
                  <a:latin typeface="Tahoma" charset="0"/>
                  <a:ea typeface="Arial" charset="0"/>
                  <a:cs typeface="Arial" charset="0"/>
                </a:rPr>
                <a:t>Population</a:t>
              </a:r>
              <a:endParaRPr lang="en-US" dirty="0">
                <a:latin typeface="Tahoma" charset="0"/>
                <a:ea typeface="Arial" charset="0"/>
                <a:cs typeface="Arial" charset="0"/>
              </a:endParaRPr>
            </a:p>
          </p:txBody>
        </p:sp>
        <p:sp>
          <p:nvSpPr>
            <p:cNvPr id="184406" name="Line 121"/>
            <p:cNvSpPr>
              <a:spLocks noChangeShapeType="1"/>
            </p:cNvSpPr>
            <p:nvPr/>
          </p:nvSpPr>
          <p:spPr bwMode="auto">
            <a:xfrm>
              <a:off x="1248" y="1720"/>
              <a:ext cx="0" cy="1992"/>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7" name="Line 122"/>
            <p:cNvSpPr>
              <a:spLocks noChangeShapeType="1"/>
            </p:cNvSpPr>
            <p:nvPr/>
          </p:nvSpPr>
          <p:spPr bwMode="auto">
            <a:xfrm>
              <a:off x="4584" y="2144"/>
              <a:ext cx="0" cy="1552"/>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8" name="Line 123"/>
            <p:cNvSpPr>
              <a:spLocks noChangeShapeType="1"/>
            </p:cNvSpPr>
            <p:nvPr/>
          </p:nvSpPr>
          <p:spPr bwMode="auto">
            <a:xfrm>
              <a:off x="4304" y="2728"/>
              <a:ext cx="0" cy="968"/>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9" name="Line 124"/>
            <p:cNvSpPr>
              <a:spLocks noChangeShapeType="1"/>
            </p:cNvSpPr>
            <p:nvPr/>
          </p:nvSpPr>
          <p:spPr bwMode="auto">
            <a:xfrm>
              <a:off x="3568" y="3096"/>
              <a:ext cx="0" cy="600"/>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0" name="Line 125"/>
            <p:cNvSpPr>
              <a:spLocks noChangeShapeType="1"/>
            </p:cNvSpPr>
            <p:nvPr/>
          </p:nvSpPr>
          <p:spPr bwMode="auto">
            <a:xfrm>
              <a:off x="2984" y="3520"/>
              <a:ext cx="0" cy="176"/>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1" name="Line 126"/>
            <p:cNvSpPr>
              <a:spLocks noChangeShapeType="1"/>
            </p:cNvSpPr>
            <p:nvPr/>
          </p:nvSpPr>
          <p:spPr bwMode="auto">
            <a:xfrm>
              <a:off x="2408" y="3008"/>
              <a:ext cx="0" cy="680"/>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2" name="Text Box 127"/>
            <p:cNvSpPr txBox="1">
              <a:spLocks noChangeArrowheads="1"/>
            </p:cNvSpPr>
            <p:nvPr/>
          </p:nvSpPr>
          <p:spPr bwMode="auto">
            <a:xfrm>
              <a:off x="1166"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1</a:t>
              </a:r>
              <a:endParaRPr lang="en-US">
                <a:latin typeface="Tahoma" charset="0"/>
                <a:ea typeface="Arial" charset="0"/>
                <a:cs typeface="Arial" charset="0"/>
              </a:endParaRPr>
            </a:p>
          </p:txBody>
        </p:sp>
        <p:sp>
          <p:nvSpPr>
            <p:cNvPr id="184413" name="Text Box 128"/>
            <p:cNvSpPr txBox="1">
              <a:spLocks noChangeArrowheads="1"/>
            </p:cNvSpPr>
            <p:nvPr/>
          </p:nvSpPr>
          <p:spPr bwMode="auto">
            <a:xfrm>
              <a:off x="2326"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2</a:t>
              </a:r>
              <a:endParaRPr lang="en-US">
                <a:latin typeface="Tahoma" charset="0"/>
                <a:ea typeface="Arial" charset="0"/>
                <a:cs typeface="Arial" charset="0"/>
              </a:endParaRPr>
            </a:p>
          </p:txBody>
        </p:sp>
        <p:sp>
          <p:nvSpPr>
            <p:cNvPr id="184414" name="Text Box 129"/>
            <p:cNvSpPr txBox="1">
              <a:spLocks noChangeArrowheads="1"/>
            </p:cNvSpPr>
            <p:nvPr/>
          </p:nvSpPr>
          <p:spPr bwMode="auto">
            <a:xfrm>
              <a:off x="290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3</a:t>
              </a:r>
              <a:endParaRPr lang="en-US" sz="1400">
                <a:latin typeface="Tahoma" charset="0"/>
                <a:ea typeface="Arial" charset="0"/>
                <a:cs typeface="Arial" charset="0"/>
              </a:endParaRPr>
            </a:p>
          </p:txBody>
        </p:sp>
        <p:sp>
          <p:nvSpPr>
            <p:cNvPr id="184415" name="Text Box 130"/>
            <p:cNvSpPr txBox="1">
              <a:spLocks noChangeArrowheads="1"/>
            </p:cNvSpPr>
            <p:nvPr/>
          </p:nvSpPr>
          <p:spPr bwMode="auto">
            <a:xfrm>
              <a:off x="3478"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4</a:t>
              </a:r>
            </a:p>
          </p:txBody>
        </p:sp>
        <p:sp>
          <p:nvSpPr>
            <p:cNvPr id="184416" name="Text Box 131"/>
            <p:cNvSpPr txBox="1">
              <a:spLocks noChangeArrowheads="1"/>
            </p:cNvSpPr>
            <p:nvPr/>
          </p:nvSpPr>
          <p:spPr bwMode="auto">
            <a:xfrm>
              <a:off x="422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5</a:t>
              </a:r>
              <a:endParaRPr lang="en-US">
                <a:latin typeface="Tahoma" charset="0"/>
                <a:ea typeface="Arial" charset="0"/>
                <a:cs typeface="Arial" charset="0"/>
              </a:endParaRPr>
            </a:p>
          </p:txBody>
        </p:sp>
        <p:sp>
          <p:nvSpPr>
            <p:cNvPr id="184417" name="Text Box 132"/>
            <p:cNvSpPr txBox="1">
              <a:spLocks noChangeArrowheads="1"/>
            </p:cNvSpPr>
            <p:nvPr/>
          </p:nvSpPr>
          <p:spPr bwMode="auto">
            <a:xfrm>
              <a:off x="450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6</a:t>
              </a:r>
              <a:endParaRPr lang="en-US">
                <a:latin typeface="Tahoma" charset="0"/>
                <a:ea typeface="Arial" charset="0"/>
                <a:cs typeface="Arial" charset="0"/>
              </a:endParaRPr>
            </a:p>
          </p:txBody>
        </p:sp>
      </p:grpSp>
      <p:grpSp>
        <p:nvGrpSpPr>
          <p:cNvPr id="13" name="Group 161"/>
          <p:cNvGrpSpPr>
            <a:grpSpLocks/>
          </p:cNvGrpSpPr>
          <p:nvPr/>
        </p:nvGrpSpPr>
        <p:grpSpPr bwMode="auto">
          <a:xfrm>
            <a:off x="5638800" y="4673600"/>
            <a:ext cx="1244600" cy="889000"/>
            <a:chOff x="2592" y="2944"/>
            <a:chExt cx="784" cy="560"/>
          </a:xfrm>
        </p:grpSpPr>
        <p:sp>
          <p:nvSpPr>
            <p:cNvPr id="184390" name="Line 119"/>
            <p:cNvSpPr>
              <a:spLocks noChangeShapeType="1"/>
            </p:cNvSpPr>
            <p:nvPr/>
          </p:nvSpPr>
          <p:spPr bwMode="auto">
            <a:xfrm>
              <a:off x="2592" y="2944"/>
              <a:ext cx="224" cy="160"/>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91" name="Group 156"/>
            <p:cNvGrpSpPr>
              <a:grpSpLocks/>
            </p:cNvGrpSpPr>
            <p:nvPr/>
          </p:nvGrpSpPr>
          <p:grpSpPr bwMode="auto">
            <a:xfrm>
              <a:off x="2743" y="2992"/>
              <a:ext cx="633" cy="512"/>
              <a:chOff x="2743" y="2992"/>
              <a:chExt cx="633" cy="512"/>
            </a:xfrm>
          </p:grpSpPr>
          <p:sp>
            <p:nvSpPr>
              <p:cNvPr id="184392" name="Line 118"/>
              <p:cNvSpPr>
                <a:spLocks noChangeShapeType="1"/>
              </p:cNvSpPr>
              <p:nvPr/>
            </p:nvSpPr>
            <p:spPr bwMode="auto">
              <a:xfrm flipH="1">
                <a:off x="3168" y="2992"/>
                <a:ext cx="208" cy="168"/>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93" name="Oval 10"/>
              <p:cNvSpPr>
                <a:spLocks noChangeArrowheads="1"/>
              </p:cNvSpPr>
              <p:nvPr/>
            </p:nvSpPr>
            <p:spPr bwMode="auto">
              <a:xfrm>
                <a:off x="2744" y="3024"/>
                <a:ext cx="480" cy="48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4394" name="Rectangle 12"/>
              <p:cNvSpPr>
                <a:spLocks noChangeArrowheads="1"/>
              </p:cNvSpPr>
              <p:nvPr/>
            </p:nvSpPr>
            <p:spPr bwMode="auto">
              <a:xfrm>
                <a:off x="3073" y="3159"/>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95" name="Rectangle 66"/>
              <p:cNvSpPr>
                <a:spLocks noChangeArrowheads="1"/>
              </p:cNvSpPr>
              <p:nvPr/>
            </p:nvSpPr>
            <p:spPr bwMode="auto">
              <a:xfrm>
                <a:off x="3010" y="3093"/>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6" name="Rectangle 71"/>
              <p:cNvSpPr>
                <a:spLocks noChangeArrowheads="1"/>
              </p:cNvSpPr>
              <p:nvPr/>
            </p:nvSpPr>
            <p:spPr bwMode="auto">
              <a:xfrm>
                <a:off x="2807" y="307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7" name="Rectangle 74"/>
              <p:cNvSpPr>
                <a:spLocks noChangeArrowheads="1"/>
              </p:cNvSpPr>
              <p:nvPr/>
            </p:nvSpPr>
            <p:spPr bwMode="auto">
              <a:xfrm>
                <a:off x="2964" y="3344"/>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98" name="Rectangle 80"/>
              <p:cNvSpPr>
                <a:spLocks noChangeArrowheads="1"/>
              </p:cNvSpPr>
              <p:nvPr/>
            </p:nvSpPr>
            <p:spPr bwMode="auto">
              <a:xfrm>
                <a:off x="2898" y="323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9" name="Rectangle 90"/>
              <p:cNvSpPr>
                <a:spLocks noChangeArrowheads="1"/>
              </p:cNvSpPr>
              <p:nvPr/>
            </p:nvSpPr>
            <p:spPr bwMode="auto">
              <a:xfrm>
                <a:off x="2819" y="3317"/>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0" name="Rectangle 91"/>
              <p:cNvSpPr>
                <a:spLocks noChangeArrowheads="1"/>
              </p:cNvSpPr>
              <p:nvPr/>
            </p:nvSpPr>
            <p:spPr bwMode="auto">
              <a:xfrm>
                <a:off x="2743" y="314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1" name="Rectangle 103"/>
              <p:cNvSpPr>
                <a:spLocks noChangeArrowheads="1"/>
              </p:cNvSpPr>
              <p:nvPr/>
            </p:nvSpPr>
            <p:spPr bwMode="auto">
              <a:xfrm>
                <a:off x="2903" y="302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2" name="Rectangle 104"/>
              <p:cNvSpPr>
                <a:spLocks noChangeArrowheads="1"/>
              </p:cNvSpPr>
              <p:nvPr/>
            </p:nvSpPr>
            <p:spPr bwMode="auto">
              <a:xfrm>
                <a:off x="3093" y="3295"/>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a:p>
            </p:txBody>
          </p:sp>
          <p:sp>
            <p:nvSpPr>
              <p:cNvPr id="184403" name="Text Box 105"/>
              <p:cNvSpPr txBox="1">
                <a:spLocks noChangeArrowheads="1"/>
              </p:cNvSpPr>
              <p:nvPr/>
            </p:nvSpPr>
            <p:spPr bwMode="auto">
              <a:xfrm>
                <a:off x="3063" y="326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404" name="Rectangle 137"/>
              <p:cNvSpPr>
                <a:spLocks noChangeArrowheads="1"/>
              </p:cNvSpPr>
              <p:nvPr/>
            </p:nvSpPr>
            <p:spPr bwMode="auto">
              <a:xfrm>
                <a:off x="2936" y="313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grpSp>
        <p:nvGrpSpPr>
          <p:cNvPr id="15" name="Group 163"/>
          <p:cNvGrpSpPr>
            <a:grpSpLocks/>
          </p:cNvGrpSpPr>
          <p:nvPr/>
        </p:nvGrpSpPr>
        <p:grpSpPr bwMode="auto">
          <a:xfrm>
            <a:off x="1800225" y="6189664"/>
            <a:ext cx="7359650" cy="306387"/>
            <a:chOff x="174" y="3899"/>
            <a:chExt cx="4636" cy="193"/>
          </a:xfrm>
        </p:grpSpPr>
        <p:sp>
          <p:nvSpPr>
            <p:cNvPr id="184383" name="Text Box 133"/>
            <p:cNvSpPr txBox="1">
              <a:spLocks noChangeArrowheads="1"/>
            </p:cNvSpPr>
            <p:nvPr/>
          </p:nvSpPr>
          <p:spPr bwMode="auto">
            <a:xfrm>
              <a:off x="174" y="3899"/>
              <a:ext cx="710"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T-frequency</a:t>
              </a:r>
              <a:endParaRPr lang="en-US" dirty="0">
                <a:solidFill>
                  <a:schemeClr val="bg1"/>
                </a:solidFill>
                <a:latin typeface="Tahoma" charset="0"/>
                <a:ea typeface="Arial" charset="0"/>
                <a:cs typeface="Arial" charset="0"/>
              </a:endParaRPr>
            </a:p>
          </p:txBody>
        </p:sp>
        <p:sp>
          <p:nvSpPr>
            <p:cNvPr id="184384" name="Text Box 134"/>
            <p:cNvSpPr txBox="1">
              <a:spLocks noChangeArrowheads="1"/>
            </p:cNvSpPr>
            <p:nvPr/>
          </p:nvSpPr>
          <p:spPr bwMode="auto">
            <a:xfrm>
              <a:off x="110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25%</a:t>
              </a:r>
              <a:endParaRPr lang="en-US" dirty="0">
                <a:solidFill>
                  <a:schemeClr val="bg1"/>
                </a:solidFill>
                <a:latin typeface="Tahoma" charset="0"/>
                <a:ea typeface="Arial" charset="0"/>
                <a:cs typeface="Arial" charset="0"/>
              </a:endParaRPr>
            </a:p>
          </p:txBody>
        </p:sp>
        <p:sp>
          <p:nvSpPr>
            <p:cNvPr id="184385" name="Text Box 135"/>
            <p:cNvSpPr txBox="1">
              <a:spLocks noChangeArrowheads="1"/>
            </p:cNvSpPr>
            <p:nvPr/>
          </p:nvSpPr>
          <p:spPr bwMode="auto">
            <a:xfrm>
              <a:off x="226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80%</a:t>
              </a:r>
              <a:endParaRPr lang="en-US" dirty="0">
                <a:solidFill>
                  <a:schemeClr val="bg1"/>
                </a:solidFill>
                <a:latin typeface="Tahoma" charset="0"/>
                <a:ea typeface="Arial" charset="0"/>
                <a:cs typeface="Arial" charset="0"/>
              </a:endParaRPr>
            </a:p>
          </p:txBody>
        </p:sp>
        <p:sp>
          <p:nvSpPr>
            <p:cNvPr id="184386" name="Text Box 136"/>
            <p:cNvSpPr txBox="1">
              <a:spLocks noChangeArrowheads="1"/>
            </p:cNvSpPr>
            <p:nvPr/>
          </p:nvSpPr>
          <p:spPr bwMode="auto">
            <a:xfrm>
              <a:off x="2846"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50%</a:t>
              </a:r>
              <a:endParaRPr lang="en-US" dirty="0">
                <a:solidFill>
                  <a:schemeClr val="bg1"/>
                </a:solidFill>
                <a:latin typeface="Tahoma" charset="0"/>
                <a:ea typeface="Arial" charset="0"/>
                <a:cs typeface="Arial" charset="0"/>
              </a:endParaRPr>
            </a:p>
          </p:txBody>
        </p:sp>
        <p:sp>
          <p:nvSpPr>
            <p:cNvPr id="184387" name="Text Box 138"/>
            <p:cNvSpPr txBox="1">
              <a:spLocks noChangeArrowheads="1"/>
            </p:cNvSpPr>
            <p:nvPr/>
          </p:nvSpPr>
          <p:spPr bwMode="auto">
            <a:xfrm>
              <a:off x="342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17%</a:t>
              </a:r>
              <a:endParaRPr lang="en-US" dirty="0">
                <a:solidFill>
                  <a:schemeClr val="bg1"/>
                </a:solidFill>
                <a:latin typeface="Tahoma" charset="0"/>
                <a:ea typeface="Arial" charset="0"/>
                <a:cs typeface="Arial" charset="0"/>
              </a:endParaRPr>
            </a:p>
          </p:txBody>
        </p:sp>
        <p:sp>
          <p:nvSpPr>
            <p:cNvPr id="184388" name="Text Box 139"/>
            <p:cNvSpPr txBox="1">
              <a:spLocks noChangeArrowheads="1"/>
            </p:cNvSpPr>
            <p:nvPr/>
          </p:nvSpPr>
          <p:spPr bwMode="auto">
            <a:xfrm>
              <a:off x="4198" y="3899"/>
              <a:ext cx="287"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0%</a:t>
              </a:r>
              <a:endParaRPr lang="en-US" dirty="0">
                <a:solidFill>
                  <a:schemeClr val="bg1"/>
                </a:solidFill>
                <a:latin typeface="Tahoma" charset="0"/>
                <a:ea typeface="Arial" charset="0"/>
                <a:cs typeface="Arial" charset="0"/>
              </a:endParaRPr>
            </a:p>
          </p:txBody>
        </p:sp>
        <p:sp>
          <p:nvSpPr>
            <p:cNvPr id="184389" name="Text Box 140"/>
            <p:cNvSpPr txBox="1">
              <a:spLocks noChangeArrowheads="1"/>
            </p:cNvSpPr>
            <p:nvPr/>
          </p:nvSpPr>
          <p:spPr bwMode="auto">
            <a:xfrm>
              <a:off x="446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20%</a:t>
              </a:r>
              <a:endParaRPr lang="en-US" dirty="0">
                <a:solidFill>
                  <a:schemeClr val="bg1"/>
                </a:solidFill>
                <a:latin typeface="Tahoma" charset="0"/>
                <a:ea typeface="Arial" charset="0"/>
                <a:cs typeface="Arial" charset="0"/>
              </a:endParaRPr>
            </a:p>
          </p:txBody>
        </p:sp>
      </p:grpSp>
      <p:grpSp>
        <p:nvGrpSpPr>
          <p:cNvPr id="16" name="Group 165"/>
          <p:cNvGrpSpPr>
            <a:grpSpLocks/>
          </p:cNvGrpSpPr>
          <p:nvPr/>
        </p:nvGrpSpPr>
        <p:grpSpPr bwMode="auto">
          <a:xfrm>
            <a:off x="5867401" y="304800"/>
            <a:ext cx="2414588" cy="838200"/>
            <a:chOff x="2736" y="192"/>
            <a:chExt cx="1521" cy="528"/>
          </a:xfrm>
        </p:grpSpPr>
        <p:sp>
          <p:nvSpPr>
            <p:cNvPr id="184381" name="Line 142"/>
            <p:cNvSpPr>
              <a:spLocks noChangeShapeType="1"/>
            </p:cNvSpPr>
            <p:nvPr/>
          </p:nvSpPr>
          <p:spPr bwMode="auto">
            <a:xfrm>
              <a:off x="2736" y="192"/>
              <a:ext cx="0" cy="528"/>
            </a:xfrm>
            <a:prstGeom prst="line">
              <a:avLst/>
            </a:prstGeom>
            <a:noFill/>
            <a:ln w="19050">
              <a:solidFill>
                <a:schemeClr val="tx1"/>
              </a:solidFill>
              <a:round/>
              <a:headEnd/>
              <a:tailEnd/>
            </a:ln>
          </p:spPr>
          <p:txBody>
            <a:bodyPr>
              <a:prstTxWarp prst="textNoShape">
                <a:avLst/>
              </a:prstTxWarp>
            </a:bodyPr>
            <a:lstStyle/>
            <a:p>
              <a:endParaRPr lang="en-US"/>
            </a:p>
          </p:txBody>
        </p:sp>
        <p:sp>
          <p:nvSpPr>
            <p:cNvPr id="184382" name="Text Box 164"/>
            <p:cNvSpPr txBox="1">
              <a:spLocks noChangeArrowheads="1"/>
            </p:cNvSpPr>
            <p:nvPr/>
          </p:nvSpPr>
          <p:spPr bwMode="auto">
            <a:xfrm>
              <a:off x="3247" y="240"/>
              <a:ext cx="1010" cy="330"/>
            </a:xfrm>
            <a:prstGeom prst="rect">
              <a:avLst/>
            </a:prstGeom>
            <a:noFill/>
            <a:ln w="9525">
              <a:noFill/>
              <a:miter lim="800000"/>
              <a:headEnd/>
              <a:tailEnd/>
            </a:ln>
          </p:spPr>
          <p:txBody>
            <a:bodyPr wrap="none">
              <a:prstTxWarp prst="textNoShape">
                <a:avLst/>
              </a:prstTxWarp>
              <a:spAutoFit/>
            </a:bodyPr>
            <a:lstStyle/>
            <a:p>
              <a:pPr algn="ctr"/>
              <a:r>
                <a:rPr lang="en-US" sz="1400"/>
                <a:t>An event leading to</a:t>
              </a:r>
            </a:p>
            <a:p>
              <a:pPr algn="ctr"/>
              <a:r>
                <a:rPr lang="en-US" sz="1400"/>
                <a:t>subdivision occurs</a:t>
              </a:r>
            </a:p>
          </p:txBody>
        </p:sp>
      </p:grpSp>
      <p:grpSp>
        <p:nvGrpSpPr>
          <p:cNvPr id="17" name="Group 168"/>
          <p:cNvGrpSpPr>
            <a:grpSpLocks/>
          </p:cNvGrpSpPr>
          <p:nvPr/>
        </p:nvGrpSpPr>
        <p:grpSpPr bwMode="auto">
          <a:xfrm>
            <a:off x="3159126" y="1943101"/>
            <a:ext cx="5980113" cy="1960563"/>
            <a:chOff x="1030" y="1224"/>
            <a:chExt cx="3767" cy="1235"/>
          </a:xfrm>
        </p:grpSpPr>
        <p:sp>
          <p:nvSpPr>
            <p:cNvPr id="184340" name="Line 112"/>
            <p:cNvSpPr>
              <a:spLocks noChangeShapeType="1"/>
            </p:cNvSpPr>
            <p:nvPr/>
          </p:nvSpPr>
          <p:spPr bwMode="auto">
            <a:xfrm>
              <a:off x="4008" y="1640"/>
              <a:ext cx="416" cy="21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1" name="Line 109"/>
            <p:cNvSpPr>
              <a:spLocks noChangeShapeType="1"/>
            </p:cNvSpPr>
            <p:nvPr/>
          </p:nvSpPr>
          <p:spPr bwMode="auto">
            <a:xfrm>
              <a:off x="2024" y="1384"/>
              <a:ext cx="0" cy="504"/>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42" name="Group 149"/>
            <p:cNvGrpSpPr>
              <a:grpSpLocks/>
            </p:cNvGrpSpPr>
            <p:nvPr/>
          </p:nvGrpSpPr>
          <p:grpSpPr bwMode="auto">
            <a:xfrm>
              <a:off x="2334" y="1352"/>
              <a:ext cx="392" cy="342"/>
              <a:chOff x="2334" y="1352"/>
              <a:chExt cx="392" cy="342"/>
            </a:xfrm>
          </p:grpSpPr>
          <p:sp>
            <p:nvSpPr>
              <p:cNvPr id="184376" name="Oval 5"/>
              <p:cNvSpPr>
                <a:spLocks noChangeArrowheads="1"/>
              </p:cNvSpPr>
              <p:nvPr/>
            </p:nvSpPr>
            <p:spPr bwMode="auto">
              <a:xfrm>
                <a:off x="2368" y="1352"/>
                <a:ext cx="336" cy="33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4377" name="Text Box 18"/>
              <p:cNvSpPr txBox="1">
                <a:spLocks noChangeArrowheads="1"/>
              </p:cNvSpPr>
              <p:nvPr/>
            </p:nvSpPr>
            <p:spPr bwMode="auto">
              <a:xfrm>
                <a:off x="2450" y="153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378" name="Text Box 19"/>
              <p:cNvSpPr txBox="1">
                <a:spLocks noChangeArrowheads="1"/>
              </p:cNvSpPr>
              <p:nvPr/>
            </p:nvSpPr>
            <p:spPr bwMode="auto">
              <a:xfrm>
                <a:off x="2486" y="135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379" name="Text Box 49"/>
              <p:cNvSpPr txBox="1">
                <a:spLocks noChangeArrowheads="1"/>
              </p:cNvSpPr>
              <p:nvPr/>
            </p:nvSpPr>
            <p:spPr bwMode="auto">
              <a:xfrm>
                <a:off x="2562" y="147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380" name="Text Box 50"/>
              <p:cNvSpPr txBox="1">
                <a:spLocks noChangeArrowheads="1"/>
              </p:cNvSpPr>
              <p:nvPr/>
            </p:nvSpPr>
            <p:spPr bwMode="auto">
              <a:xfrm>
                <a:off x="2334" y="142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grpSp>
        <p:grpSp>
          <p:nvGrpSpPr>
            <p:cNvPr id="184343" name="Group 151"/>
            <p:cNvGrpSpPr>
              <a:grpSpLocks/>
            </p:cNvGrpSpPr>
            <p:nvPr/>
          </p:nvGrpSpPr>
          <p:grpSpPr bwMode="auto">
            <a:xfrm>
              <a:off x="1728" y="1824"/>
              <a:ext cx="560" cy="528"/>
              <a:chOff x="1728" y="1824"/>
              <a:chExt cx="560" cy="528"/>
            </a:xfrm>
          </p:grpSpPr>
          <p:sp>
            <p:nvSpPr>
              <p:cNvPr id="184370" name="Oval 57"/>
              <p:cNvSpPr>
                <a:spLocks noChangeArrowheads="1"/>
              </p:cNvSpPr>
              <p:nvPr/>
            </p:nvSpPr>
            <p:spPr bwMode="auto">
              <a:xfrm>
                <a:off x="1728" y="1824"/>
                <a:ext cx="560"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4371" name="Rectangle 58"/>
              <p:cNvSpPr>
                <a:spLocks noChangeArrowheads="1"/>
              </p:cNvSpPr>
              <p:nvPr/>
            </p:nvSpPr>
            <p:spPr bwMode="auto">
              <a:xfrm>
                <a:off x="1824" y="2064"/>
                <a:ext cx="164" cy="154"/>
              </a:xfrm>
              <a:prstGeom prst="rect">
                <a:avLst/>
              </a:prstGeom>
              <a:solidFill>
                <a:schemeClr val="bg1"/>
              </a:solidFill>
              <a:ln w="9525">
                <a:noFill/>
                <a:miter lim="800000"/>
                <a:headEnd/>
                <a:tailEnd/>
              </a:ln>
            </p:spPr>
            <p:txBody>
              <a:bodyPr>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72" name="Text Box 59"/>
              <p:cNvSpPr txBox="1">
                <a:spLocks noChangeArrowheads="1"/>
              </p:cNvSpPr>
              <p:nvPr/>
            </p:nvSpPr>
            <p:spPr bwMode="auto">
              <a:xfrm>
                <a:off x="1947" y="2118"/>
                <a:ext cx="164"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373" name="Rectangle 60"/>
              <p:cNvSpPr>
                <a:spLocks noChangeArrowheads="1"/>
              </p:cNvSpPr>
              <p:nvPr/>
            </p:nvSpPr>
            <p:spPr bwMode="auto">
              <a:xfrm>
                <a:off x="2064" y="2016"/>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74" name="Rectangle 61"/>
              <p:cNvSpPr>
                <a:spLocks noChangeArrowheads="1"/>
              </p:cNvSpPr>
              <p:nvPr/>
            </p:nvSpPr>
            <p:spPr bwMode="auto">
              <a:xfrm>
                <a:off x="1968" y="1920"/>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75" name="Rectangle 62"/>
              <p:cNvSpPr>
                <a:spLocks noChangeArrowheads="1"/>
              </p:cNvSpPr>
              <p:nvPr/>
            </p:nvSpPr>
            <p:spPr bwMode="auto">
              <a:xfrm>
                <a:off x="1872" y="1920"/>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nvGrpSpPr>
            <p:cNvPr id="184344" name="Group 150"/>
            <p:cNvGrpSpPr>
              <a:grpSpLocks/>
            </p:cNvGrpSpPr>
            <p:nvPr/>
          </p:nvGrpSpPr>
          <p:grpSpPr bwMode="auto">
            <a:xfrm>
              <a:off x="4400" y="1744"/>
              <a:ext cx="397" cy="384"/>
              <a:chOff x="4400" y="1744"/>
              <a:chExt cx="397" cy="384"/>
            </a:xfrm>
          </p:grpSpPr>
          <p:sp>
            <p:nvSpPr>
              <p:cNvPr id="184364" name="Oval 8"/>
              <p:cNvSpPr>
                <a:spLocks noChangeArrowheads="1"/>
              </p:cNvSpPr>
              <p:nvPr/>
            </p:nvSpPr>
            <p:spPr bwMode="auto">
              <a:xfrm>
                <a:off x="4400" y="1744"/>
                <a:ext cx="384"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4365" name="Rectangle 54"/>
              <p:cNvSpPr>
                <a:spLocks noChangeArrowheads="1"/>
              </p:cNvSpPr>
              <p:nvPr/>
            </p:nvSpPr>
            <p:spPr bwMode="auto">
              <a:xfrm>
                <a:off x="4634" y="1883"/>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66" name="Rectangle 68"/>
              <p:cNvSpPr>
                <a:spLocks noChangeArrowheads="1"/>
              </p:cNvSpPr>
              <p:nvPr/>
            </p:nvSpPr>
            <p:spPr bwMode="auto">
              <a:xfrm>
                <a:off x="4491" y="1744"/>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367" name="Rectangle 73"/>
              <p:cNvSpPr>
                <a:spLocks noChangeArrowheads="1"/>
              </p:cNvSpPr>
              <p:nvPr/>
            </p:nvSpPr>
            <p:spPr bwMode="auto">
              <a:xfrm>
                <a:off x="4581" y="178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8" name="Text Box 78"/>
              <p:cNvSpPr txBox="1">
                <a:spLocks noChangeArrowheads="1"/>
              </p:cNvSpPr>
              <p:nvPr/>
            </p:nvSpPr>
            <p:spPr bwMode="auto">
              <a:xfrm>
                <a:off x="4481" y="191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369" name="Text Box 79"/>
              <p:cNvSpPr txBox="1">
                <a:spLocks noChangeArrowheads="1"/>
              </p:cNvSpPr>
              <p:nvPr/>
            </p:nvSpPr>
            <p:spPr bwMode="auto">
              <a:xfrm>
                <a:off x="4401" y="178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grpSp>
        <p:grpSp>
          <p:nvGrpSpPr>
            <p:cNvPr id="184345" name="Group 152"/>
            <p:cNvGrpSpPr>
              <a:grpSpLocks/>
            </p:cNvGrpSpPr>
            <p:nvPr/>
          </p:nvGrpSpPr>
          <p:grpSpPr bwMode="auto">
            <a:xfrm>
              <a:off x="3488" y="2064"/>
              <a:ext cx="400" cy="395"/>
              <a:chOff x="3488" y="2064"/>
              <a:chExt cx="400" cy="395"/>
            </a:xfrm>
          </p:grpSpPr>
          <p:sp>
            <p:nvSpPr>
              <p:cNvPr id="184357" name="Oval 9"/>
              <p:cNvSpPr>
                <a:spLocks noChangeArrowheads="1"/>
              </p:cNvSpPr>
              <p:nvPr/>
            </p:nvSpPr>
            <p:spPr bwMode="auto">
              <a:xfrm>
                <a:off x="3504" y="2064"/>
                <a:ext cx="384"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4358" name="Rectangle 36"/>
              <p:cNvSpPr>
                <a:spLocks noChangeArrowheads="1"/>
              </p:cNvSpPr>
              <p:nvPr/>
            </p:nvSpPr>
            <p:spPr bwMode="auto">
              <a:xfrm>
                <a:off x="3717" y="2165"/>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a:p>
            </p:txBody>
          </p:sp>
          <p:sp>
            <p:nvSpPr>
              <p:cNvPr id="184359" name="Rectangle 51"/>
              <p:cNvSpPr>
                <a:spLocks noChangeArrowheads="1"/>
              </p:cNvSpPr>
              <p:nvPr/>
            </p:nvSpPr>
            <p:spPr bwMode="auto">
              <a:xfrm>
                <a:off x="3685" y="213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0" name="Rectangle 72"/>
              <p:cNvSpPr>
                <a:spLocks noChangeArrowheads="1"/>
              </p:cNvSpPr>
              <p:nvPr/>
            </p:nvSpPr>
            <p:spPr bwMode="auto">
              <a:xfrm>
                <a:off x="3574" y="207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1" name="Rectangle 76"/>
              <p:cNvSpPr>
                <a:spLocks noChangeArrowheads="1"/>
              </p:cNvSpPr>
              <p:nvPr/>
            </p:nvSpPr>
            <p:spPr bwMode="auto">
              <a:xfrm>
                <a:off x="3558" y="2304"/>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62" name="Rectangle 77"/>
              <p:cNvSpPr>
                <a:spLocks noChangeArrowheads="1"/>
              </p:cNvSpPr>
              <p:nvPr/>
            </p:nvSpPr>
            <p:spPr bwMode="auto">
              <a:xfrm>
                <a:off x="3691" y="2278"/>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363" name="Rectangle 82"/>
              <p:cNvSpPr>
                <a:spLocks noChangeArrowheads="1"/>
              </p:cNvSpPr>
              <p:nvPr/>
            </p:nvSpPr>
            <p:spPr bwMode="auto">
              <a:xfrm>
                <a:off x="3488" y="217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sp>
          <p:nvSpPr>
            <p:cNvPr id="184346" name="Line 107"/>
            <p:cNvSpPr>
              <a:spLocks noChangeShapeType="1"/>
            </p:cNvSpPr>
            <p:nvPr/>
          </p:nvSpPr>
          <p:spPr bwMode="auto">
            <a:xfrm flipH="1">
              <a:off x="1376" y="1224"/>
              <a:ext cx="416" cy="24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7" name="Line 108"/>
            <p:cNvSpPr>
              <a:spLocks noChangeShapeType="1"/>
            </p:cNvSpPr>
            <p:nvPr/>
          </p:nvSpPr>
          <p:spPr bwMode="auto">
            <a:xfrm>
              <a:off x="2208" y="1320"/>
              <a:ext cx="168" cy="104"/>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8" name="Line 111"/>
            <p:cNvSpPr>
              <a:spLocks noChangeShapeType="1"/>
            </p:cNvSpPr>
            <p:nvPr/>
          </p:nvSpPr>
          <p:spPr bwMode="auto">
            <a:xfrm flipH="1">
              <a:off x="3680" y="1728"/>
              <a:ext cx="72" cy="328"/>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49" name="Group 167"/>
            <p:cNvGrpSpPr>
              <a:grpSpLocks/>
            </p:cNvGrpSpPr>
            <p:nvPr/>
          </p:nvGrpSpPr>
          <p:grpSpPr bwMode="auto">
            <a:xfrm>
              <a:off x="1030" y="1381"/>
              <a:ext cx="386" cy="350"/>
              <a:chOff x="1030" y="1381"/>
              <a:chExt cx="386" cy="350"/>
            </a:xfrm>
          </p:grpSpPr>
          <p:sp>
            <p:nvSpPr>
              <p:cNvPr id="184350" name="Oval 6"/>
              <p:cNvSpPr>
                <a:spLocks noChangeArrowheads="1"/>
              </p:cNvSpPr>
              <p:nvPr/>
            </p:nvSpPr>
            <p:spPr bwMode="auto">
              <a:xfrm>
                <a:off x="1080" y="1392"/>
                <a:ext cx="336" cy="33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a:p>
            </p:txBody>
          </p:sp>
          <p:sp>
            <p:nvSpPr>
              <p:cNvPr id="184351" name="Text Box 47"/>
              <p:cNvSpPr txBox="1">
                <a:spLocks noChangeArrowheads="1"/>
              </p:cNvSpPr>
              <p:nvPr/>
            </p:nvSpPr>
            <p:spPr bwMode="auto">
              <a:xfrm>
                <a:off x="1246" y="156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352" name="Text Box 48"/>
              <p:cNvSpPr txBox="1">
                <a:spLocks noChangeArrowheads="1"/>
              </p:cNvSpPr>
              <p:nvPr/>
            </p:nvSpPr>
            <p:spPr bwMode="auto">
              <a:xfrm>
                <a:off x="1030" y="146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a:latin typeface="Tahoma" charset="0"/>
                  <a:ea typeface="Arial" charset="0"/>
                  <a:cs typeface="Arial" charset="0"/>
                </a:endParaRPr>
              </a:p>
            </p:txBody>
          </p:sp>
          <p:sp>
            <p:nvSpPr>
              <p:cNvPr id="184353" name="Rectangle 52"/>
              <p:cNvSpPr>
                <a:spLocks noChangeArrowheads="1"/>
              </p:cNvSpPr>
              <p:nvPr/>
            </p:nvSpPr>
            <p:spPr bwMode="auto">
              <a:xfrm>
                <a:off x="1200" y="1492"/>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a:p>
            </p:txBody>
          </p:sp>
          <p:sp>
            <p:nvSpPr>
              <p:cNvPr id="184354" name="Rectangle 53"/>
              <p:cNvSpPr>
                <a:spLocks noChangeArrowheads="1"/>
              </p:cNvSpPr>
              <p:nvPr/>
            </p:nvSpPr>
            <p:spPr bwMode="auto">
              <a:xfrm>
                <a:off x="1164" y="146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55" name="Rectangle 63"/>
              <p:cNvSpPr>
                <a:spLocks noChangeArrowheads="1"/>
              </p:cNvSpPr>
              <p:nvPr/>
            </p:nvSpPr>
            <p:spPr bwMode="auto">
              <a:xfrm>
                <a:off x="1116" y="157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56" name="Text Box 166"/>
              <p:cNvSpPr txBox="1">
                <a:spLocks noChangeArrowheads="1"/>
              </p:cNvSpPr>
              <p:nvPr/>
            </p:nvSpPr>
            <p:spPr bwMode="auto">
              <a:xfrm>
                <a:off x="1142" y="1381"/>
                <a:ext cx="169" cy="154"/>
              </a:xfrm>
              <a:prstGeom prst="rect">
                <a:avLst/>
              </a:prstGeom>
              <a:noFill/>
              <a:ln w="9525">
                <a:noFill/>
                <a:miter lim="800000"/>
                <a:headEnd/>
                <a:tailEnd/>
              </a:ln>
            </p:spPr>
            <p:txBody>
              <a:bodyPr wrap="none">
                <a:prstTxWarp prst="textNoShape">
                  <a:avLst/>
                </a:prstTxWarp>
                <a:spAutoFit/>
              </a:bodyPr>
              <a:lstStyle/>
              <a:p>
                <a:r>
                  <a:rPr lang="en-US" sz="1000"/>
                  <a:t>A</a:t>
                </a:r>
              </a:p>
            </p:txBody>
          </p:sp>
        </p:grpSp>
      </p:grpSp>
      <p:sp>
        <p:nvSpPr>
          <p:cNvPr id="59561" name="Text Box 169"/>
          <p:cNvSpPr txBox="1">
            <a:spLocks noChangeArrowheads="1"/>
          </p:cNvSpPr>
          <p:nvPr/>
        </p:nvSpPr>
        <p:spPr bwMode="auto">
          <a:xfrm>
            <a:off x="1704977" y="6496051"/>
            <a:ext cx="7563545" cy="307777"/>
          </a:xfrm>
          <a:prstGeom prst="rect">
            <a:avLst/>
          </a:prstGeom>
          <a:noFill/>
          <a:ln w="9525">
            <a:noFill/>
            <a:miter lim="800000"/>
            <a:headEnd/>
            <a:tailEnd/>
          </a:ln>
        </p:spPr>
        <p:txBody>
          <a:bodyPr wrap="none">
            <a:prstTxWarp prst="textNoShape">
              <a:avLst/>
            </a:prstTxWarp>
            <a:spAutoFit/>
          </a:bodyPr>
          <a:lstStyle/>
          <a:p>
            <a:r>
              <a:rPr lang="en-US" sz="1400" dirty="0">
                <a:solidFill>
                  <a:srgbClr val="FFFF1B"/>
                </a:solidFill>
              </a:rPr>
              <a:t>Novel Phenotypes      AAA                                      TTTT               CCTT              </a:t>
            </a:r>
            <a:r>
              <a:rPr lang="en-US" sz="1400" dirty="0" err="1">
                <a:solidFill>
                  <a:srgbClr val="FFFF1B"/>
                </a:solidFill>
              </a:rPr>
              <a:t>CCTT</a:t>
            </a:r>
            <a:r>
              <a:rPr lang="en-US" sz="1400" dirty="0">
                <a:solidFill>
                  <a:srgbClr val="FFFF1B"/>
                </a:solidFill>
              </a:rPr>
              <a:t>                       -           -</a:t>
            </a:r>
            <a:r>
              <a:rPr lang="en-US" sz="1400" dirty="0"/>
              <a:t>      </a:t>
            </a:r>
          </a:p>
        </p:txBody>
      </p:sp>
      <p:grpSp>
        <p:nvGrpSpPr>
          <p:cNvPr id="23" name="Group 176"/>
          <p:cNvGrpSpPr>
            <a:grpSpLocks/>
          </p:cNvGrpSpPr>
          <p:nvPr/>
        </p:nvGrpSpPr>
        <p:grpSpPr bwMode="auto">
          <a:xfrm>
            <a:off x="3810000" y="2590800"/>
            <a:ext cx="4648200" cy="1447800"/>
            <a:chOff x="1440" y="1632"/>
            <a:chExt cx="2928" cy="912"/>
          </a:xfrm>
        </p:grpSpPr>
        <p:sp>
          <p:nvSpPr>
            <p:cNvPr id="184335" name="Text Box 170"/>
            <p:cNvSpPr txBox="1">
              <a:spLocks noChangeArrowheads="1"/>
            </p:cNvSpPr>
            <p:nvPr/>
          </p:nvSpPr>
          <p:spPr bwMode="auto">
            <a:xfrm>
              <a:off x="2480" y="1776"/>
              <a:ext cx="931" cy="407"/>
            </a:xfrm>
            <a:prstGeom prst="rect">
              <a:avLst/>
            </a:prstGeom>
            <a:noFill/>
            <a:ln w="9525">
              <a:noFill/>
              <a:miter lim="800000"/>
              <a:headEnd/>
              <a:tailEnd/>
            </a:ln>
          </p:spPr>
          <p:txBody>
            <a:bodyPr wrap="none">
              <a:prstTxWarp prst="textNoShape">
                <a:avLst/>
              </a:prstTxWarp>
              <a:spAutoFit/>
            </a:bodyPr>
            <a:lstStyle/>
            <a:p>
              <a:pPr algn="ctr"/>
              <a:r>
                <a:rPr lang="en-US"/>
                <a:t>Unique</a:t>
              </a:r>
            </a:p>
            <a:p>
              <a:pPr algn="ctr"/>
              <a:r>
                <a:rPr lang="en-US"/>
                <a:t>Environments</a:t>
              </a:r>
            </a:p>
          </p:txBody>
        </p:sp>
        <p:sp>
          <p:nvSpPr>
            <p:cNvPr id="184336" name="Line 172"/>
            <p:cNvSpPr>
              <a:spLocks noChangeShapeType="1"/>
            </p:cNvSpPr>
            <p:nvPr/>
          </p:nvSpPr>
          <p:spPr bwMode="auto">
            <a:xfrm flipH="1" flipV="1">
              <a:off x="1440" y="1632"/>
              <a:ext cx="1200" cy="28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7" name="Line 173"/>
            <p:cNvSpPr>
              <a:spLocks noChangeShapeType="1"/>
            </p:cNvSpPr>
            <p:nvPr/>
          </p:nvSpPr>
          <p:spPr bwMode="auto">
            <a:xfrm flipH="1">
              <a:off x="2688" y="2208"/>
              <a:ext cx="192" cy="19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8" name="Line 174"/>
            <p:cNvSpPr>
              <a:spLocks noChangeShapeType="1"/>
            </p:cNvSpPr>
            <p:nvPr/>
          </p:nvSpPr>
          <p:spPr bwMode="auto">
            <a:xfrm>
              <a:off x="2880" y="2208"/>
              <a:ext cx="480" cy="33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9" name="Line 175"/>
            <p:cNvSpPr>
              <a:spLocks noChangeShapeType="1"/>
            </p:cNvSpPr>
            <p:nvPr/>
          </p:nvSpPr>
          <p:spPr bwMode="auto">
            <a:xfrm>
              <a:off x="3312" y="1968"/>
              <a:ext cx="1056"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sp>
        <p:nvSpPr>
          <p:cNvPr id="184333" name="TextBox 171"/>
          <p:cNvSpPr txBox="1">
            <a:spLocks noChangeArrowheads="1"/>
          </p:cNvSpPr>
          <p:nvPr/>
        </p:nvSpPr>
        <p:spPr bwMode="auto">
          <a:xfrm>
            <a:off x="1828919" y="304801"/>
            <a:ext cx="2404824" cy="646331"/>
          </a:xfrm>
          <a:prstGeom prst="rect">
            <a:avLst/>
          </a:prstGeom>
          <a:solidFill>
            <a:schemeClr val="bg1"/>
          </a:solidFill>
          <a:ln w="9525">
            <a:noFill/>
            <a:miter lim="800000"/>
            <a:headEnd/>
            <a:tailEnd/>
          </a:ln>
        </p:spPr>
        <p:txBody>
          <a:bodyPr wrap="none">
            <a:prstTxWarp prst="textNoShape">
              <a:avLst/>
            </a:prstTxWarp>
            <a:spAutoFit/>
          </a:bodyPr>
          <a:lstStyle/>
          <a:p>
            <a:pPr algn="ctr"/>
            <a:r>
              <a:rPr lang="en-US"/>
              <a:t>(</a:t>
            </a:r>
            <a:r>
              <a:rPr lang="en-US" b="1"/>
              <a:t>Random) Genetic Drift</a:t>
            </a:r>
          </a:p>
          <a:p>
            <a:pPr algn="ctr"/>
            <a:r>
              <a:rPr lang="en-US" b="1"/>
              <a:t>(Sewall Wright)</a:t>
            </a:r>
          </a:p>
        </p:txBody>
      </p:sp>
    </p:spTree>
    <p:extLst>
      <p:ext uri="{BB962C8B-B14F-4D97-AF65-F5344CB8AC3E}">
        <p14:creationId xmlns:p14="http://schemas.microsoft.com/office/powerpoint/2010/main" val="54952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6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62200" y="1121152"/>
            <a:ext cx="4020367" cy="1124103"/>
            <a:chOff x="273867" y="202951"/>
            <a:chExt cx="5194300" cy="1441991"/>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67" y="400929"/>
              <a:ext cx="5194300" cy="1244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2951"/>
              <a:ext cx="2438400" cy="175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017" y="202951"/>
              <a:ext cx="2482709" cy="161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 name="Picture 3">
            <a:extLst>
              <a:ext uri="{FF2B5EF4-FFF2-40B4-BE49-F238E27FC236}">
                <a16:creationId xmlns:a16="http://schemas.microsoft.com/office/drawing/2014/main" id="{BCB42295-5199-7D45-9451-9ACB90A34452}"/>
              </a:ext>
            </a:extLst>
          </p:cNvPr>
          <p:cNvPicPr>
            <a:picLocks noChangeAspect="1"/>
          </p:cNvPicPr>
          <p:nvPr/>
        </p:nvPicPr>
        <p:blipFill>
          <a:blip r:embed="rId5"/>
          <a:stretch>
            <a:fillRect/>
          </a:stretch>
        </p:blipFill>
        <p:spPr>
          <a:xfrm>
            <a:off x="228600" y="2208164"/>
            <a:ext cx="7493000" cy="4446884"/>
          </a:xfrm>
          <a:prstGeom prst="rect">
            <a:avLst/>
          </a:prstGeom>
        </p:spPr>
      </p:pic>
      <p:sp>
        <p:nvSpPr>
          <p:cNvPr id="5" name="TextBox 4"/>
          <p:cNvSpPr txBox="1"/>
          <p:nvPr/>
        </p:nvSpPr>
        <p:spPr>
          <a:xfrm>
            <a:off x="3491830" y="6096000"/>
            <a:ext cx="1563248" cy="307777"/>
          </a:xfrm>
          <a:prstGeom prst="rect">
            <a:avLst/>
          </a:prstGeom>
          <a:noFill/>
        </p:spPr>
        <p:txBody>
          <a:bodyPr wrap="none" rtlCol="0">
            <a:spAutoFit/>
          </a:bodyPr>
          <a:lstStyle/>
          <a:p>
            <a:r>
              <a:rPr lang="en-US" sz="1400" dirty="0"/>
              <a:t>Lactase Gene (LCT)</a:t>
            </a:r>
          </a:p>
        </p:txBody>
      </p:sp>
      <p:sp>
        <p:nvSpPr>
          <p:cNvPr id="12" name="Text Box 3">
            <a:extLst>
              <a:ext uri="{FF2B5EF4-FFF2-40B4-BE49-F238E27FC236}">
                <a16:creationId xmlns:a16="http://schemas.microsoft.com/office/drawing/2014/main" id="{D6FB8F0D-F3C6-B54D-A2AB-A58B566EF6BF}"/>
              </a:ext>
            </a:extLst>
          </p:cNvPr>
          <p:cNvSpPr txBox="1">
            <a:spLocks noChangeArrowheads="1"/>
          </p:cNvSpPr>
          <p:nvPr/>
        </p:nvSpPr>
        <p:spPr bwMode="auto">
          <a:xfrm>
            <a:off x="167750" y="202952"/>
            <a:ext cx="117803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cs typeface="Arial" pitchFamily="34" charset="0"/>
              </a:rPr>
              <a:t>Measuring Natural Selection within the Human Population via  Differentiation</a:t>
            </a:r>
          </a:p>
        </p:txBody>
      </p:sp>
      <p:pic>
        <p:nvPicPr>
          <p:cNvPr id="6" name="Picture 5">
            <a:extLst>
              <a:ext uri="{FF2B5EF4-FFF2-40B4-BE49-F238E27FC236}">
                <a16:creationId xmlns:a16="http://schemas.microsoft.com/office/drawing/2014/main" id="{D0DF9E78-698D-5849-9CBA-6007BD1DF595}"/>
              </a:ext>
            </a:extLst>
          </p:cNvPr>
          <p:cNvPicPr>
            <a:picLocks noChangeAspect="1"/>
          </p:cNvPicPr>
          <p:nvPr/>
        </p:nvPicPr>
        <p:blipFill>
          <a:blip r:embed="rId6"/>
          <a:stretch>
            <a:fillRect/>
          </a:stretch>
        </p:blipFill>
        <p:spPr>
          <a:xfrm>
            <a:off x="8029944" y="879807"/>
            <a:ext cx="3650511" cy="5216193"/>
          </a:xfrm>
          <a:prstGeom prst="rect">
            <a:avLst/>
          </a:prstGeom>
        </p:spPr>
      </p:pic>
      <p:sp>
        <p:nvSpPr>
          <p:cNvPr id="15" name="TextBox 14">
            <a:extLst>
              <a:ext uri="{FF2B5EF4-FFF2-40B4-BE49-F238E27FC236}">
                <a16:creationId xmlns:a16="http://schemas.microsoft.com/office/drawing/2014/main" id="{038D2B7A-79AC-9241-8383-3A40BB8830EE}"/>
              </a:ext>
            </a:extLst>
          </p:cNvPr>
          <p:cNvSpPr txBox="1"/>
          <p:nvPr/>
        </p:nvSpPr>
        <p:spPr>
          <a:xfrm>
            <a:off x="7995318" y="6249635"/>
            <a:ext cx="3960607" cy="215444"/>
          </a:xfrm>
          <a:prstGeom prst="rect">
            <a:avLst/>
          </a:prstGeom>
          <a:noFill/>
        </p:spPr>
        <p:txBody>
          <a:bodyPr wrap="square">
            <a:spAutoFit/>
          </a:bodyPr>
          <a:lstStyle/>
          <a:p>
            <a:r>
              <a:rPr lang="en-US" sz="800" dirty="0"/>
              <a:t>https://</a:t>
            </a:r>
            <a:r>
              <a:rPr lang="en-US" sz="800" dirty="0" err="1"/>
              <a:t>en.wikipedia.org</a:t>
            </a:r>
            <a:r>
              <a:rPr lang="en-US" sz="800" dirty="0"/>
              <a:t>/wiki/</a:t>
            </a:r>
            <a:r>
              <a:rPr lang="en-US" sz="800" dirty="0" err="1"/>
              <a:t>Selective_sweep</a:t>
            </a:r>
            <a:r>
              <a:rPr lang="en-US" sz="800" dirty="0"/>
              <a:t>#/media/</a:t>
            </a:r>
            <a:r>
              <a:rPr lang="en-US" sz="800" dirty="0" err="1"/>
              <a:t>File:SoftSGVSelectiveSweep.jpg</a:t>
            </a:r>
            <a:endParaRPr lang="en-US" sz="800" dirty="0"/>
          </a:p>
        </p:txBody>
      </p:sp>
    </p:spTree>
    <p:extLst>
      <p:ext uri="{BB962C8B-B14F-4D97-AF65-F5344CB8AC3E}">
        <p14:creationId xmlns:p14="http://schemas.microsoft.com/office/powerpoint/2010/main" val="40817991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4000" y="1066800"/>
            <a:ext cx="3019992" cy="1587087"/>
            <a:chOff x="437584" y="275652"/>
            <a:chExt cx="3934391" cy="2359033"/>
          </a:xfrm>
        </p:grpSpPr>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533400"/>
              <a:ext cx="3914775" cy="2101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84" y="275652"/>
              <a:ext cx="976313" cy="257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897" y="319532"/>
              <a:ext cx="2438400" cy="169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253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2971800"/>
            <a:ext cx="5257800" cy="3633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Box 2">
            <a:extLst>
              <a:ext uri="{FF2B5EF4-FFF2-40B4-BE49-F238E27FC236}">
                <a16:creationId xmlns:a16="http://schemas.microsoft.com/office/drawing/2014/main" id="{EB75F5B6-DEFD-3B4E-91A3-32311289118F}"/>
              </a:ext>
            </a:extLst>
          </p:cNvPr>
          <p:cNvSpPr txBox="1">
            <a:spLocks noChangeArrowheads="1"/>
          </p:cNvSpPr>
          <p:nvPr/>
        </p:nvSpPr>
        <p:spPr bwMode="auto">
          <a:xfrm>
            <a:off x="2113151" y="177452"/>
            <a:ext cx="78231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cs typeface="Arial" pitchFamily="34" charset="0"/>
              </a:rPr>
              <a:t>Greenlandic Inuit and Diet and Climate </a:t>
            </a:r>
            <a:r>
              <a:rPr lang="en-US" altLang="en-US" sz="2800" b="1" dirty="0" err="1">
                <a:latin typeface="+mn-lt"/>
                <a:cs typeface="Arial" pitchFamily="34" charset="0"/>
              </a:rPr>
              <a:t>Adapations</a:t>
            </a:r>
            <a:r>
              <a:rPr lang="en-US" altLang="en-US" sz="2800" b="1" dirty="0">
                <a:latin typeface="+mn-lt"/>
                <a:cs typeface="Arial" pitchFamily="34" charset="0"/>
              </a:rPr>
              <a:t> </a:t>
            </a:r>
          </a:p>
        </p:txBody>
      </p:sp>
      <p:pic>
        <p:nvPicPr>
          <p:cNvPr id="9" name="Picture 2">
            <a:extLst>
              <a:ext uri="{FF2B5EF4-FFF2-40B4-BE49-F238E27FC236}">
                <a16:creationId xmlns:a16="http://schemas.microsoft.com/office/drawing/2014/main" id="{BA118E8C-53C5-6B4F-B761-D6A975262E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15189" y="1096321"/>
            <a:ext cx="6072011" cy="5345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3820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09600" y="1099810"/>
            <a:ext cx="2527421" cy="1447800"/>
            <a:chOff x="516802" y="823437"/>
            <a:chExt cx="3366223" cy="1910238"/>
          </a:xfrm>
        </p:grpSpPr>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066800"/>
              <a:ext cx="33496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02" y="823437"/>
              <a:ext cx="909638" cy="207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949" y="862788"/>
              <a:ext cx="1976438" cy="129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150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3747" y="975057"/>
            <a:ext cx="2876839" cy="1788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764" y="2819400"/>
            <a:ext cx="6086475" cy="3910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Box 2">
            <a:extLst>
              <a:ext uri="{FF2B5EF4-FFF2-40B4-BE49-F238E27FC236}">
                <a16:creationId xmlns:a16="http://schemas.microsoft.com/office/drawing/2014/main" id="{53AE895F-D1C0-2744-8C64-F82997B4F2EF}"/>
              </a:ext>
            </a:extLst>
          </p:cNvPr>
          <p:cNvSpPr txBox="1">
            <a:spLocks noChangeArrowheads="1"/>
          </p:cNvSpPr>
          <p:nvPr/>
        </p:nvSpPr>
        <p:spPr bwMode="auto">
          <a:xfrm>
            <a:off x="802916" y="241569"/>
            <a:ext cx="1058616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cs typeface="Arial" pitchFamily="34" charset="0"/>
              </a:rPr>
              <a:t>Human Neandertal Admixture: Ancient Phenotype-Genotype Variants</a:t>
            </a:r>
          </a:p>
        </p:txBody>
      </p:sp>
      <p:pic>
        <p:nvPicPr>
          <p:cNvPr id="2" name="Picture 1">
            <a:extLst>
              <a:ext uri="{FF2B5EF4-FFF2-40B4-BE49-F238E27FC236}">
                <a16:creationId xmlns:a16="http://schemas.microsoft.com/office/drawing/2014/main" id="{84F23ED9-0174-FC47-8EAD-06F529694338}"/>
              </a:ext>
            </a:extLst>
          </p:cNvPr>
          <p:cNvPicPr>
            <a:picLocks noChangeAspect="1"/>
          </p:cNvPicPr>
          <p:nvPr/>
        </p:nvPicPr>
        <p:blipFill>
          <a:blip r:embed="rId7"/>
          <a:stretch>
            <a:fillRect/>
          </a:stretch>
        </p:blipFill>
        <p:spPr>
          <a:xfrm>
            <a:off x="7010400" y="1099810"/>
            <a:ext cx="4195657" cy="1257300"/>
          </a:xfrm>
          <a:prstGeom prst="rect">
            <a:avLst/>
          </a:prstGeom>
        </p:spPr>
      </p:pic>
      <p:pic>
        <p:nvPicPr>
          <p:cNvPr id="3" name="Picture 2">
            <a:extLst>
              <a:ext uri="{FF2B5EF4-FFF2-40B4-BE49-F238E27FC236}">
                <a16:creationId xmlns:a16="http://schemas.microsoft.com/office/drawing/2014/main" id="{43A086DD-978E-814A-AB98-389A344AD1DD}"/>
              </a:ext>
            </a:extLst>
          </p:cNvPr>
          <p:cNvPicPr>
            <a:picLocks noChangeAspect="1"/>
          </p:cNvPicPr>
          <p:nvPr/>
        </p:nvPicPr>
        <p:blipFill>
          <a:blip r:embed="rId8"/>
          <a:stretch>
            <a:fillRect/>
          </a:stretch>
        </p:blipFill>
        <p:spPr>
          <a:xfrm>
            <a:off x="7800128" y="975057"/>
            <a:ext cx="2616200" cy="191632"/>
          </a:xfrm>
          <a:prstGeom prst="rect">
            <a:avLst/>
          </a:prstGeom>
        </p:spPr>
      </p:pic>
      <p:pic>
        <p:nvPicPr>
          <p:cNvPr id="5" name="Picture 4">
            <a:extLst>
              <a:ext uri="{FF2B5EF4-FFF2-40B4-BE49-F238E27FC236}">
                <a16:creationId xmlns:a16="http://schemas.microsoft.com/office/drawing/2014/main" id="{90F89CC1-C3DC-9943-8C54-2D5BF3E9D1E4}"/>
              </a:ext>
            </a:extLst>
          </p:cNvPr>
          <p:cNvPicPr>
            <a:picLocks noChangeAspect="1"/>
          </p:cNvPicPr>
          <p:nvPr/>
        </p:nvPicPr>
        <p:blipFill>
          <a:blip r:embed="rId9"/>
          <a:stretch>
            <a:fillRect/>
          </a:stretch>
        </p:blipFill>
        <p:spPr>
          <a:xfrm>
            <a:off x="7115399" y="4500891"/>
            <a:ext cx="4195657" cy="2063993"/>
          </a:xfrm>
          <a:prstGeom prst="rect">
            <a:avLst/>
          </a:prstGeom>
        </p:spPr>
      </p:pic>
      <p:pic>
        <p:nvPicPr>
          <p:cNvPr id="6" name="Picture 5">
            <a:extLst>
              <a:ext uri="{FF2B5EF4-FFF2-40B4-BE49-F238E27FC236}">
                <a16:creationId xmlns:a16="http://schemas.microsoft.com/office/drawing/2014/main" id="{922AEEBA-C493-DF4D-9887-EA8D6E632EF5}"/>
              </a:ext>
            </a:extLst>
          </p:cNvPr>
          <p:cNvPicPr>
            <a:picLocks noChangeAspect="1"/>
          </p:cNvPicPr>
          <p:nvPr/>
        </p:nvPicPr>
        <p:blipFill>
          <a:blip r:embed="rId10"/>
          <a:stretch>
            <a:fillRect/>
          </a:stretch>
        </p:blipFill>
        <p:spPr>
          <a:xfrm>
            <a:off x="7773234" y="2481863"/>
            <a:ext cx="2879988" cy="1937737"/>
          </a:xfrm>
          <a:prstGeom prst="rect">
            <a:avLst/>
          </a:prstGeom>
        </p:spPr>
      </p:pic>
    </p:spTree>
    <p:extLst>
      <p:ext uri="{BB962C8B-B14F-4D97-AF65-F5344CB8AC3E}">
        <p14:creationId xmlns:p14="http://schemas.microsoft.com/office/powerpoint/2010/main" val="157482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3352800" y="169854"/>
            <a:ext cx="57846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cs typeface="Arial" pitchFamily="34" charset="0"/>
              </a:rPr>
              <a:t>Evolutionary (or Darwinian) Medicine</a:t>
            </a:r>
          </a:p>
        </p:txBody>
      </p:sp>
      <p:sp>
        <p:nvSpPr>
          <p:cNvPr id="38915" name="Text Box 3"/>
          <p:cNvSpPr txBox="1">
            <a:spLocks noChangeArrowheads="1"/>
          </p:cNvSpPr>
          <p:nvPr/>
        </p:nvSpPr>
        <p:spPr bwMode="auto">
          <a:xfrm>
            <a:off x="1905000" y="669801"/>
            <a:ext cx="8382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600" dirty="0">
                <a:cs typeface="Arial" pitchFamily="34" charset="0"/>
              </a:rPr>
              <a:t> Functional and/or mechanistic explanations for disease from an evolutionary perspective</a:t>
            </a:r>
          </a:p>
          <a:p>
            <a:pPr algn="ctr" eaLnBrk="1" hangingPunct="1"/>
            <a:r>
              <a:rPr lang="en-US" altLang="en-US" sz="1600" dirty="0">
                <a:cs typeface="Arial" pitchFamily="34" charset="0"/>
              </a:rPr>
              <a:t>(e.g., address the question “why does disease exist?”)</a:t>
            </a:r>
          </a:p>
        </p:txBody>
      </p:sp>
      <p:sp>
        <p:nvSpPr>
          <p:cNvPr id="38916" name="Rectangle 4"/>
          <p:cNvSpPr>
            <a:spLocks noChangeArrowheads="1"/>
          </p:cNvSpPr>
          <p:nvPr/>
        </p:nvSpPr>
        <p:spPr bwMode="auto">
          <a:xfrm>
            <a:off x="1069282" y="5503396"/>
            <a:ext cx="3543300" cy="136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buFontTx/>
              <a:buChar char="•"/>
            </a:pPr>
            <a:r>
              <a:rPr lang="en-US" altLang="en-US" sz="1000" dirty="0">
                <a:cs typeface="Arial" pitchFamily="34" charset="0"/>
              </a:rPr>
              <a:t> </a:t>
            </a:r>
            <a:r>
              <a:rPr lang="en-US" altLang="en-US" sz="1000" dirty="0" err="1">
                <a:cs typeface="Arial" pitchFamily="34" charset="0"/>
              </a:rPr>
              <a:t>Wiesenfeld</a:t>
            </a:r>
            <a:r>
              <a:rPr lang="en-US" altLang="en-US" sz="1000" dirty="0">
                <a:cs typeface="Arial" pitchFamily="34" charset="0"/>
              </a:rPr>
              <a:t> SL (1967). Sickle-cell trait in human biological and cultural evolution. Development of agriculture causing increased malaria is bound to gene-pool changes causing malaria reduction. Science. 157(793):1134-40. </a:t>
            </a:r>
          </a:p>
          <a:p>
            <a:pPr algn="just" eaLnBrk="1" hangingPunct="1">
              <a:spcBef>
                <a:spcPct val="50000"/>
              </a:spcBef>
              <a:buFontTx/>
              <a:buChar char="•"/>
            </a:pPr>
            <a:r>
              <a:rPr lang="en-US" altLang="en-US" sz="1000" dirty="0">
                <a:cs typeface="Arial" pitchFamily="34" charset="0"/>
              </a:rPr>
              <a:t>Williams N (2003). Evolution and disease. </a:t>
            </a:r>
            <a:r>
              <a:rPr lang="en-US" altLang="en-US" sz="1000" dirty="0" err="1">
                <a:cs typeface="Arial" pitchFamily="34" charset="0"/>
              </a:rPr>
              <a:t>Curr</a:t>
            </a:r>
            <a:r>
              <a:rPr lang="en-US" altLang="en-US" sz="1000" dirty="0">
                <a:cs typeface="Arial" pitchFamily="34" charset="0"/>
              </a:rPr>
              <a:t> Biol. 2003 Jan 8;13(1):R3-4.  </a:t>
            </a:r>
          </a:p>
          <a:p>
            <a:pPr algn="just" eaLnBrk="1" hangingPunct="1">
              <a:spcBef>
                <a:spcPct val="50000"/>
              </a:spcBef>
              <a:buFontTx/>
              <a:buChar char="•"/>
            </a:pPr>
            <a:endParaRPr lang="en-US" altLang="en-US" sz="1200" dirty="0">
              <a:cs typeface="Arial" pitchFamily="34" charset="0"/>
            </a:endParaRPr>
          </a:p>
        </p:txBody>
      </p:sp>
      <p:pic>
        <p:nvPicPr>
          <p:cNvPr id="389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70818"/>
            <a:ext cx="4919865"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a:extLst>
              <a:ext uri="{FF2B5EF4-FFF2-40B4-BE49-F238E27FC236}">
                <a16:creationId xmlns:a16="http://schemas.microsoft.com/office/drawing/2014/main" id="{A0998CE9-0F14-094C-AC6D-E93DCA0CC203}"/>
              </a:ext>
            </a:extLst>
          </p:cNvPr>
          <p:cNvSpPr>
            <a:spLocks noChangeArrowheads="1"/>
          </p:cNvSpPr>
          <p:nvPr/>
        </p:nvSpPr>
        <p:spPr bwMode="auto">
          <a:xfrm>
            <a:off x="5486400" y="1478886"/>
            <a:ext cx="6539380" cy="293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pPr>
            <a:r>
              <a:rPr lang="en-US" altLang="en-US" sz="1400" b="1" dirty="0">
                <a:cs typeface="Arial" pitchFamily="34" charset="0"/>
              </a:rPr>
              <a:t>The Thrifty Genotype Hypothesis:</a:t>
            </a:r>
            <a:endParaRPr lang="en-US" altLang="en-US" sz="1200" b="1" dirty="0">
              <a:cs typeface="Arial" pitchFamily="34" charset="0"/>
            </a:endParaRPr>
          </a:p>
          <a:p>
            <a:pPr algn="just" eaLnBrk="1" hangingPunct="1">
              <a:spcBef>
                <a:spcPct val="50000"/>
              </a:spcBef>
              <a:buFont typeface="Arial" pitchFamily="34" charset="0"/>
              <a:buChar char="•"/>
            </a:pPr>
            <a:r>
              <a:rPr lang="en-US" altLang="en-US" sz="1200" dirty="0">
                <a:cs typeface="Arial" pitchFamily="34" charset="0"/>
              </a:rPr>
              <a:t> Neel JV (1962). Diabetes mellitus: a "thrifty" genotype rendered detrimental by "progress“? Am J Hum Genet. Dec;14:353-62.</a:t>
            </a:r>
          </a:p>
          <a:p>
            <a:pPr algn="just" eaLnBrk="1" hangingPunct="1">
              <a:spcBef>
                <a:spcPct val="50000"/>
              </a:spcBef>
              <a:buFont typeface="Arial" pitchFamily="34" charset="0"/>
              <a:buChar char="•"/>
            </a:pPr>
            <a:r>
              <a:rPr lang="en-US" altLang="en-US" sz="1200" dirty="0">
                <a:cs typeface="Arial" pitchFamily="34" charset="0"/>
              </a:rPr>
              <a:t> </a:t>
            </a:r>
            <a:r>
              <a:rPr lang="en-US" altLang="en-US" sz="1200" dirty="0" err="1">
                <a:cs typeface="Arial" pitchFamily="34" charset="0"/>
              </a:rPr>
              <a:t>Stannard</a:t>
            </a:r>
            <a:r>
              <a:rPr lang="en-US" altLang="en-US" sz="1200" dirty="0">
                <a:cs typeface="Arial" pitchFamily="34" charset="0"/>
              </a:rPr>
              <a:t> SR, Johnson NA (2004). Insulin resistance and elevated triglyceride in muscle: more important for survival than "thrifty" genes? J Physiol. Feb 1;554 (Pt 3):595-607. </a:t>
            </a:r>
          </a:p>
          <a:p>
            <a:pPr algn="just" eaLnBrk="1" hangingPunct="1">
              <a:spcBef>
                <a:spcPct val="50000"/>
              </a:spcBef>
            </a:pPr>
            <a:endParaRPr lang="en-US" altLang="en-US" sz="1200" dirty="0">
              <a:cs typeface="Arial" pitchFamily="34" charset="0"/>
            </a:endParaRPr>
          </a:p>
          <a:p>
            <a:pPr algn="just" eaLnBrk="1" hangingPunct="1">
              <a:spcBef>
                <a:spcPct val="50000"/>
              </a:spcBef>
            </a:pPr>
            <a:r>
              <a:rPr lang="en-US" altLang="en-US" sz="1400" b="1" dirty="0">
                <a:cs typeface="Arial" pitchFamily="34" charset="0"/>
              </a:rPr>
              <a:t>Maladaptive Stress Response:</a:t>
            </a:r>
          </a:p>
          <a:p>
            <a:pPr algn="just" eaLnBrk="1" hangingPunct="1">
              <a:spcBef>
                <a:spcPct val="50000"/>
              </a:spcBef>
              <a:buFontTx/>
              <a:buChar char="•"/>
            </a:pPr>
            <a:r>
              <a:rPr lang="en-US" altLang="en-US" sz="1200" dirty="0">
                <a:cs typeface="Arial" pitchFamily="34" charset="0"/>
              </a:rPr>
              <a:t> </a:t>
            </a:r>
            <a:r>
              <a:rPr lang="en-US" altLang="en-US" sz="1200" dirty="0" err="1">
                <a:cs typeface="Arial" pitchFamily="34" charset="0"/>
              </a:rPr>
              <a:t>Korte</a:t>
            </a:r>
            <a:r>
              <a:rPr lang="en-US" altLang="en-US" sz="1200" dirty="0">
                <a:cs typeface="Arial" pitchFamily="34" charset="0"/>
              </a:rPr>
              <a:t> SM, </a:t>
            </a:r>
            <a:r>
              <a:rPr lang="en-US" altLang="en-US" sz="1200" dirty="0" err="1">
                <a:cs typeface="Arial" pitchFamily="34" charset="0"/>
              </a:rPr>
              <a:t>Koolhaas</a:t>
            </a:r>
            <a:r>
              <a:rPr lang="en-US" altLang="en-US" sz="1200" dirty="0">
                <a:cs typeface="Arial" pitchFamily="34" charset="0"/>
              </a:rPr>
              <a:t> JM, Wingfield JC, McEwen BS (2005). The Darwinian concept of stress: benefits of </a:t>
            </a:r>
            <a:r>
              <a:rPr lang="en-US" altLang="en-US" sz="1200" dirty="0" err="1">
                <a:cs typeface="Arial" pitchFamily="34" charset="0"/>
              </a:rPr>
              <a:t>allostasis</a:t>
            </a:r>
            <a:r>
              <a:rPr lang="en-US" altLang="en-US" sz="1200" dirty="0">
                <a:cs typeface="Arial" pitchFamily="34" charset="0"/>
              </a:rPr>
              <a:t> and costs of allostatic load and the trade-offs in health and disease. </a:t>
            </a:r>
            <a:r>
              <a:rPr lang="en-US" altLang="en-US" sz="1200" dirty="0" err="1">
                <a:cs typeface="Arial" pitchFamily="34" charset="0"/>
              </a:rPr>
              <a:t>Neurosci</a:t>
            </a:r>
            <a:r>
              <a:rPr lang="en-US" altLang="en-US" sz="1200" dirty="0">
                <a:cs typeface="Arial" pitchFamily="34" charset="0"/>
              </a:rPr>
              <a:t> </a:t>
            </a:r>
            <a:r>
              <a:rPr lang="en-US" altLang="en-US" sz="1200" dirty="0" err="1">
                <a:cs typeface="Arial" pitchFamily="34" charset="0"/>
              </a:rPr>
              <a:t>Biobehav</a:t>
            </a:r>
            <a:r>
              <a:rPr lang="en-US" altLang="en-US" sz="1200" dirty="0">
                <a:cs typeface="Arial" pitchFamily="34" charset="0"/>
              </a:rPr>
              <a:t> Rev. Feb;29(1):3-38. </a:t>
            </a:r>
          </a:p>
          <a:p>
            <a:pPr eaLnBrk="1" hangingPunct="1">
              <a:spcBef>
                <a:spcPct val="50000"/>
              </a:spcBef>
              <a:buFontTx/>
              <a:buChar char="•"/>
            </a:pPr>
            <a:r>
              <a:rPr lang="en-US" altLang="en-US" sz="1200" dirty="0">
                <a:cs typeface="Arial" pitchFamily="34" charset="0"/>
              </a:rPr>
              <a:t> </a:t>
            </a:r>
            <a:r>
              <a:rPr lang="en-US" altLang="en-US" sz="1200" dirty="0" err="1">
                <a:cs typeface="Arial" pitchFamily="34" charset="0"/>
              </a:rPr>
              <a:t>Whybrow</a:t>
            </a:r>
            <a:r>
              <a:rPr lang="en-US" altLang="en-US" sz="1200" dirty="0">
                <a:cs typeface="Arial" pitchFamily="34" charset="0"/>
              </a:rPr>
              <a:t> PC (2005). American Mania: When More Is Not Enough. New York: W. W. Norton &amp; Company.</a:t>
            </a:r>
          </a:p>
        </p:txBody>
      </p:sp>
      <p:pic>
        <p:nvPicPr>
          <p:cNvPr id="7" name="Picture 4">
            <a:extLst>
              <a:ext uri="{FF2B5EF4-FFF2-40B4-BE49-F238E27FC236}">
                <a16:creationId xmlns:a16="http://schemas.microsoft.com/office/drawing/2014/main" id="{AE5FB354-5ADC-BF42-803F-D6B252A9B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2098" y="4593725"/>
            <a:ext cx="4965516" cy="1849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http://www.dana.org/uploadedImages/Images/Content_Images/rev_v7n2calne_2.jpg">
            <a:extLst>
              <a:ext uri="{FF2B5EF4-FFF2-40B4-BE49-F238E27FC236}">
                <a16:creationId xmlns:a16="http://schemas.microsoft.com/office/drawing/2014/main" id="{B540E8E4-9A73-7949-8713-F77A81814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847" y="4728539"/>
            <a:ext cx="1142152" cy="157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9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4" name="Group 4"/>
          <p:cNvGrpSpPr>
            <a:grpSpLocks/>
          </p:cNvGrpSpPr>
          <p:nvPr/>
        </p:nvGrpSpPr>
        <p:grpSpPr bwMode="auto">
          <a:xfrm>
            <a:off x="457200" y="1016205"/>
            <a:ext cx="6553200" cy="5538788"/>
            <a:chOff x="2160" y="1008"/>
            <a:chExt cx="3456" cy="3114"/>
          </a:xfrm>
        </p:grpSpPr>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008"/>
              <a:ext cx="3456" cy="2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 y="3984"/>
              <a:ext cx="1051"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 Box 2"/>
          <p:cNvSpPr txBox="1">
            <a:spLocks noChangeArrowheads="1"/>
          </p:cNvSpPr>
          <p:nvPr/>
        </p:nvSpPr>
        <p:spPr bwMode="auto">
          <a:xfrm>
            <a:off x="3343747" y="304800"/>
            <a:ext cx="57846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cs typeface="Arial" pitchFamily="34" charset="0"/>
              </a:rPr>
              <a:t>Evolutionary (or Darwinian) Medicine</a:t>
            </a:r>
          </a:p>
        </p:txBody>
      </p:sp>
      <p:pic>
        <p:nvPicPr>
          <p:cNvPr id="2" name="Picture 1">
            <a:extLst>
              <a:ext uri="{FF2B5EF4-FFF2-40B4-BE49-F238E27FC236}">
                <a16:creationId xmlns:a16="http://schemas.microsoft.com/office/drawing/2014/main" id="{46012609-5B2E-C846-8318-0B00D199305C}"/>
              </a:ext>
            </a:extLst>
          </p:cNvPr>
          <p:cNvPicPr>
            <a:picLocks noChangeAspect="1"/>
          </p:cNvPicPr>
          <p:nvPr/>
        </p:nvPicPr>
        <p:blipFill>
          <a:blip r:embed="rId5"/>
          <a:stretch>
            <a:fillRect/>
          </a:stretch>
        </p:blipFill>
        <p:spPr>
          <a:xfrm>
            <a:off x="7239000" y="1016205"/>
            <a:ext cx="2590800" cy="4009429"/>
          </a:xfrm>
          <a:prstGeom prst="rect">
            <a:avLst/>
          </a:prstGeom>
        </p:spPr>
      </p:pic>
      <p:pic>
        <p:nvPicPr>
          <p:cNvPr id="33794" name="Picture 2">
            <a:extLst>
              <a:ext uri="{FF2B5EF4-FFF2-40B4-BE49-F238E27FC236}">
                <a16:creationId xmlns:a16="http://schemas.microsoft.com/office/drawing/2014/main" id="{1FC45BD4-5610-974B-BF04-BFAC66CE6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8800" y="2406119"/>
            <a:ext cx="2590800" cy="386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762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3131" y="248228"/>
            <a:ext cx="10185737" cy="523220"/>
          </a:xfrm>
          <a:prstGeom prst="rect">
            <a:avLst/>
          </a:prstGeom>
          <a:noFill/>
        </p:spPr>
        <p:txBody>
          <a:bodyPr wrap="none" rtlCol="0">
            <a:spAutoFit/>
          </a:bodyPr>
          <a:lstStyle/>
          <a:p>
            <a:r>
              <a:rPr lang="en-US" sz="2800" b="1" dirty="0"/>
              <a:t>Available Genetic Distance Measures Make Different Assumptions…</a:t>
            </a:r>
          </a:p>
        </p:txBody>
      </p:sp>
      <p:grpSp>
        <p:nvGrpSpPr>
          <p:cNvPr id="2" name="Group 1"/>
          <p:cNvGrpSpPr/>
          <p:nvPr/>
        </p:nvGrpSpPr>
        <p:grpSpPr>
          <a:xfrm>
            <a:off x="575245" y="1676400"/>
            <a:ext cx="4834955" cy="1295400"/>
            <a:chOff x="533400" y="1256758"/>
            <a:chExt cx="4337050" cy="1076536"/>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371600"/>
              <a:ext cx="4337050" cy="961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56758"/>
              <a:ext cx="3600450" cy="229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66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996767"/>
            <a:ext cx="5715000" cy="5703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05" y="3352800"/>
            <a:ext cx="4992234" cy="2025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86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0" y="2590800"/>
            <a:ext cx="6096000" cy="1676400"/>
          </a:xfrm>
        </p:spPr>
        <p:txBody>
          <a:bodyPr>
            <a:normAutofit/>
          </a:bodyPr>
          <a:lstStyle/>
          <a:p>
            <a:pPr marL="0" indent="0">
              <a:buNone/>
            </a:pPr>
            <a:r>
              <a:rPr lang="en-US" sz="9600" b="1" dirty="0"/>
              <a:t>Questions?</a:t>
            </a:r>
          </a:p>
        </p:txBody>
      </p:sp>
    </p:spTree>
    <p:extLst>
      <p:ext uri="{BB962C8B-B14F-4D97-AF65-F5344CB8AC3E}">
        <p14:creationId xmlns:p14="http://schemas.microsoft.com/office/powerpoint/2010/main" val="232891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20607"/>
            <a:ext cx="4328366" cy="4552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6" name="Text Box 4"/>
          <p:cNvSpPr txBox="1">
            <a:spLocks noChangeArrowheads="1"/>
          </p:cNvSpPr>
          <p:nvPr/>
        </p:nvSpPr>
        <p:spPr bwMode="auto">
          <a:xfrm>
            <a:off x="533415" y="5873058"/>
            <a:ext cx="402353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dirty="0">
                <a:solidFill>
                  <a:srgbClr val="000000"/>
                </a:solidFill>
              </a:rPr>
              <a:t>Mountain and Cavalli-Sforza, Am. J. Hum. Genet. 1997</a:t>
            </a:r>
          </a:p>
        </p:txBody>
      </p:sp>
      <p:graphicFrame>
        <p:nvGraphicFramePr>
          <p:cNvPr id="94213" name="Object 5"/>
          <p:cNvGraphicFramePr>
            <a:graphicFrameLocks noGrp="1" noChangeAspect="1"/>
          </p:cNvGraphicFramePr>
          <p:nvPr>
            <p:ph sz="quarter" idx="3"/>
            <p:extLst>
              <p:ext uri="{D42A27DB-BD31-4B8C-83A1-F6EECF244321}">
                <p14:modId xmlns:p14="http://schemas.microsoft.com/office/powerpoint/2010/main" val="1096544953"/>
              </p:ext>
            </p:extLst>
          </p:nvPr>
        </p:nvGraphicFramePr>
        <p:xfrm>
          <a:off x="4965700" y="829622"/>
          <a:ext cx="2260600" cy="5523102"/>
        </p:xfrm>
        <a:graphic>
          <a:graphicData uri="http://schemas.openxmlformats.org/presentationml/2006/ole">
            <mc:AlternateContent xmlns:mc="http://schemas.openxmlformats.org/markup-compatibility/2006">
              <mc:Choice xmlns:v="urn:schemas-microsoft-com:vml" Requires="v">
                <p:oleObj spid="_x0000_s25727" name="Photo Editor Photo" r:id="rId4" imgW="16104762" imgH="39342857" progId="MSPhotoEd.3">
                  <p:embed/>
                </p:oleObj>
              </mc:Choice>
              <mc:Fallback>
                <p:oleObj name="Photo Editor Photo" r:id="rId4" imgW="16104762" imgH="39342857"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5700" y="829622"/>
                        <a:ext cx="2260600" cy="5523102"/>
                      </a:xfrm>
                      <a:prstGeom prst="rect">
                        <a:avLst/>
                      </a:prstGeom>
                      <a:noFill/>
                      <a:ln>
                        <a:noFill/>
                      </a:ln>
                      <a:effectLst/>
                    </p:spPr>
                  </p:pic>
                </p:oleObj>
              </mc:Fallback>
            </mc:AlternateContent>
          </a:graphicData>
        </a:graphic>
      </p:graphicFrame>
      <p:sp>
        <p:nvSpPr>
          <p:cNvPr id="7172" name="Text Box 6"/>
          <p:cNvSpPr txBox="1">
            <a:spLocks noChangeArrowheads="1"/>
          </p:cNvSpPr>
          <p:nvPr/>
        </p:nvSpPr>
        <p:spPr bwMode="auto">
          <a:xfrm>
            <a:off x="381000" y="300335"/>
            <a:ext cx="1143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dirty="0"/>
              <a:t>Contemporary ‘Unsupervised’ Studies of Global Human Genetic Diversity</a:t>
            </a:r>
          </a:p>
        </p:txBody>
      </p:sp>
      <p:sp>
        <p:nvSpPr>
          <p:cNvPr id="94215" name="Text Box 7"/>
          <p:cNvSpPr txBox="1">
            <a:spLocks noChangeArrowheads="1"/>
          </p:cNvSpPr>
          <p:nvPr/>
        </p:nvSpPr>
        <p:spPr bwMode="auto">
          <a:xfrm>
            <a:off x="4965700" y="6420346"/>
            <a:ext cx="2260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dirty="0"/>
              <a:t>Rosenberg et al. Science 2004</a:t>
            </a:r>
          </a:p>
        </p:txBody>
      </p:sp>
      <p:grpSp>
        <p:nvGrpSpPr>
          <p:cNvPr id="19" name="Group 18">
            <a:extLst>
              <a:ext uri="{FF2B5EF4-FFF2-40B4-BE49-F238E27FC236}">
                <a16:creationId xmlns:a16="http://schemas.microsoft.com/office/drawing/2014/main" id="{215AA9BB-2F79-654E-9A53-B78F942A1752}"/>
              </a:ext>
            </a:extLst>
          </p:cNvPr>
          <p:cNvGrpSpPr/>
          <p:nvPr/>
        </p:nvGrpSpPr>
        <p:grpSpPr>
          <a:xfrm>
            <a:off x="8001000" y="1138535"/>
            <a:ext cx="3332952" cy="676649"/>
            <a:chOff x="304800" y="1143000"/>
            <a:chExt cx="4433888" cy="778767"/>
          </a:xfrm>
        </p:grpSpPr>
        <p:pic>
          <p:nvPicPr>
            <p:cNvPr id="20" name="Picture 4">
              <a:extLst>
                <a:ext uri="{FF2B5EF4-FFF2-40B4-BE49-F238E27FC236}">
                  <a16:creationId xmlns:a16="http://schemas.microsoft.com/office/drawing/2014/main" id="{A2775683-FF4A-4D4A-B445-DE4986B112D9}"/>
                </a:ext>
              </a:extLst>
            </p:cNvPr>
            <p:cNvPicPr>
              <a:picLocks noChangeAspect="1" noChangeArrowheads="1"/>
            </p:cNvPicPr>
            <p:nvPr/>
          </p:nvPicPr>
          <p:blipFill>
            <a:blip r:embed="rId6" cstate="print"/>
            <a:srcRect/>
            <a:stretch>
              <a:fillRect/>
            </a:stretch>
          </p:blipFill>
          <p:spPr bwMode="auto">
            <a:xfrm>
              <a:off x="304800" y="1295400"/>
              <a:ext cx="4433888" cy="626367"/>
            </a:xfrm>
            <a:prstGeom prst="rect">
              <a:avLst/>
            </a:prstGeom>
            <a:noFill/>
            <a:ln w="9525">
              <a:noFill/>
              <a:miter lim="800000"/>
              <a:headEnd/>
              <a:tailEnd/>
            </a:ln>
          </p:spPr>
        </p:pic>
        <p:pic>
          <p:nvPicPr>
            <p:cNvPr id="21" name="Picture 6">
              <a:extLst>
                <a:ext uri="{FF2B5EF4-FFF2-40B4-BE49-F238E27FC236}">
                  <a16:creationId xmlns:a16="http://schemas.microsoft.com/office/drawing/2014/main" id="{C4522134-B718-3642-84F6-FB96675A5481}"/>
                </a:ext>
              </a:extLst>
            </p:cNvPr>
            <p:cNvPicPr>
              <a:picLocks noChangeAspect="1" noChangeArrowheads="1"/>
            </p:cNvPicPr>
            <p:nvPr/>
          </p:nvPicPr>
          <p:blipFill>
            <a:blip r:embed="rId7" cstate="print"/>
            <a:srcRect/>
            <a:stretch>
              <a:fillRect/>
            </a:stretch>
          </p:blipFill>
          <p:spPr bwMode="auto">
            <a:xfrm>
              <a:off x="1752600" y="1143000"/>
              <a:ext cx="2181225" cy="209550"/>
            </a:xfrm>
            <a:prstGeom prst="rect">
              <a:avLst/>
            </a:prstGeom>
            <a:noFill/>
            <a:ln w="9525">
              <a:noFill/>
              <a:miter lim="800000"/>
              <a:headEnd/>
              <a:tailEnd/>
            </a:ln>
          </p:spPr>
        </p:pic>
      </p:grpSp>
      <p:pic>
        <p:nvPicPr>
          <p:cNvPr id="22" name="Picture 3">
            <a:extLst>
              <a:ext uri="{FF2B5EF4-FFF2-40B4-BE49-F238E27FC236}">
                <a16:creationId xmlns:a16="http://schemas.microsoft.com/office/drawing/2014/main" id="{C33EF9C3-4897-EE46-9C63-B5F70B16DD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3165" y="2088963"/>
            <a:ext cx="3928621" cy="268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a:extLst>
              <a:ext uri="{FF2B5EF4-FFF2-40B4-BE49-F238E27FC236}">
                <a16:creationId xmlns:a16="http://schemas.microsoft.com/office/drawing/2014/main" id="{8B874E4A-6619-9F41-AF04-DCD5F3371C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03165" y="5003615"/>
            <a:ext cx="4167149" cy="1569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7602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6"/>
          <p:cNvSpPr txBox="1">
            <a:spLocks noChangeArrowheads="1"/>
          </p:cNvSpPr>
          <p:nvPr/>
        </p:nvSpPr>
        <p:spPr bwMode="auto">
          <a:xfrm>
            <a:off x="381000" y="300335"/>
            <a:ext cx="11430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dirty="0"/>
              <a:t>Using Principal Components (PC) Analyses to Uncover Ancestral Groups</a:t>
            </a:r>
          </a:p>
        </p:txBody>
      </p:sp>
      <p:pic>
        <p:nvPicPr>
          <p:cNvPr id="4" name="Picture 3">
            <a:extLst>
              <a:ext uri="{FF2B5EF4-FFF2-40B4-BE49-F238E27FC236}">
                <a16:creationId xmlns:a16="http://schemas.microsoft.com/office/drawing/2014/main" id="{C995D7A9-EEB7-7E41-BE99-3C0C22639C52}"/>
              </a:ext>
            </a:extLst>
          </p:cNvPr>
          <p:cNvPicPr>
            <a:picLocks noChangeAspect="1"/>
          </p:cNvPicPr>
          <p:nvPr/>
        </p:nvPicPr>
        <p:blipFill>
          <a:blip r:embed="rId2"/>
          <a:stretch>
            <a:fillRect/>
          </a:stretch>
        </p:blipFill>
        <p:spPr>
          <a:xfrm>
            <a:off x="6004837" y="1021702"/>
            <a:ext cx="5806163" cy="5535963"/>
          </a:xfrm>
          <a:prstGeom prst="rect">
            <a:avLst/>
          </a:prstGeom>
        </p:spPr>
      </p:pic>
      <p:sp>
        <p:nvSpPr>
          <p:cNvPr id="16" name="TextBox 15">
            <a:extLst>
              <a:ext uri="{FF2B5EF4-FFF2-40B4-BE49-F238E27FC236}">
                <a16:creationId xmlns:a16="http://schemas.microsoft.com/office/drawing/2014/main" id="{4CEAF9A3-0DF9-2145-AE82-E1840451FA6B}"/>
              </a:ext>
            </a:extLst>
          </p:cNvPr>
          <p:cNvSpPr txBox="1"/>
          <p:nvPr/>
        </p:nvSpPr>
        <p:spPr>
          <a:xfrm>
            <a:off x="6002148" y="6557665"/>
            <a:ext cx="5806163" cy="246221"/>
          </a:xfrm>
          <a:prstGeom prst="rect">
            <a:avLst/>
          </a:prstGeom>
          <a:noFill/>
        </p:spPr>
        <p:txBody>
          <a:bodyPr wrap="square">
            <a:spAutoFit/>
          </a:bodyPr>
          <a:lstStyle/>
          <a:p>
            <a:r>
              <a:rPr lang="en-US" sz="1000" dirty="0"/>
              <a:t>https://comppopgenworkshop2019.readthedocs.io/</a:t>
            </a:r>
            <a:r>
              <a:rPr lang="en-US" sz="1000" dirty="0" err="1"/>
              <a:t>en</a:t>
            </a:r>
            <a:r>
              <a:rPr lang="en-US" sz="1000" dirty="0"/>
              <a:t>/latest/contents/03_pca/</a:t>
            </a:r>
            <a:r>
              <a:rPr lang="en-US" sz="1000" dirty="0" err="1"/>
              <a:t>pca.html#how-pca-works</a:t>
            </a:r>
            <a:endParaRPr lang="en-US" sz="1000" dirty="0"/>
          </a:p>
        </p:txBody>
      </p:sp>
      <p:pic>
        <p:nvPicPr>
          <p:cNvPr id="6" name="Picture 5">
            <a:extLst>
              <a:ext uri="{FF2B5EF4-FFF2-40B4-BE49-F238E27FC236}">
                <a16:creationId xmlns:a16="http://schemas.microsoft.com/office/drawing/2014/main" id="{98FE6F25-02AD-3F41-A2B4-535F4D367222}"/>
              </a:ext>
            </a:extLst>
          </p:cNvPr>
          <p:cNvPicPr>
            <a:picLocks noChangeAspect="1"/>
          </p:cNvPicPr>
          <p:nvPr/>
        </p:nvPicPr>
        <p:blipFill>
          <a:blip r:embed="rId3"/>
          <a:stretch>
            <a:fillRect/>
          </a:stretch>
        </p:blipFill>
        <p:spPr>
          <a:xfrm>
            <a:off x="399180" y="1790333"/>
            <a:ext cx="4965700" cy="1231900"/>
          </a:xfrm>
          <a:prstGeom prst="rect">
            <a:avLst/>
          </a:prstGeom>
        </p:spPr>
      </p:pic>
      <p:pic>
        <p:nvPicPr>
          <p:cNvPr id="7" name="Picture 6">
            <a:extLst>
              <a:ext uri="{FF2B5EF4-FFF2-40B4-BE49-F238E27FC236}">
                <a16:creationId xmlns:a16="http://schemas.microsoft.com/office/drawing/2014/main" id="{4BE133A8-D13B-5443-B280-7D67F07EF395}"/>
              </a:ext>
            </a:extLst>
          </p:cNvPr>
          <p:cNvPicPr>
            <a:picLocks noChangeAspect="1"/>
          </p:cNvPicPr>
          <p:nvPr/>
        </p:nvPicPr>
        <p:blipFill>
          <a:blip r:embed="rId4"/>
          <a:stretch>
            <a:fillRect/>
          </a:stretch>
        </p:blipFill>
        <p:spPr>
          <a:xfrm>
            <a:off x="1066800" y="3419764"/>
            <a:ext cx="3854450" cy="2572408"/>
          </a:xfrm>
          <a:prstGeom prst="rect">
            <a:avLst/>
          </a:prstGeom>
        </p:spPr>
      </p:pic>
      <p:sp>
        <p:nvSpPr>
          <p:cNvPr id="24" name="TextBox 23">
            <a:extLst>
              <a:ext uri="{FF2B5EF4-FFF2-40B4-BE49-F238E27FC236}">
                <a16:creationId xmlns:a16="http://schemas.microsoft.com/office/drawing/2014/main" id="{E5D6438F-E23A-4B46-8598-28F990E96DB0}"/>
              </a:ext>
            </a:extLst>
          </p:cNvPr>
          <p:cNvSpPr txBox="1"/>
          <p:nvPr/>
        </p:nvSpPr>
        <p:spPr>
          <a:xfrm>
            <a:off x="2761380" y="3031198"/>
            <a:ext cx="990600" cy="276999"/>
          </a:xfrm>
          <a:prstGeom prst="rect">
            <a:avLst/>
          </a:prstGeom>
          <a:noFill/>
        </p:spPr>
        <p:txBody>
          <a:bodyPr wrap="square">
            <a:spAutoFit/>
          </a:bodyPr>
          <a:lstStyle/>
          <a:p>
            <a:r>
              <a:rPr lang="en-US" sz="1200" dirty="0"/>
              <a:t>=P1*1.2-0.3</a:t>
            </a:r>
          </a:p>
        </p:txBody>
      </p:sp>
      <p:sp>
        <p:nvSpPr>
          <p:cNvPr id="25" name="TextBox 24">
            <a:extLst>
              <a:ext uri="{FF2B5EF4-FFF2-40B4-BE49-F238E27FC236}">
                <a16:creationId xmlns:a16="http://schemas.microsoft.com/office/drawing/2014/main" id="{0E4ACC02-CDDF-0B40-B62A-6B8EA47B2950}"/>
              </a:ext>
            </a:extLst>
          </p:cNvPr>
          <p:cNvSpPr txBox="1"/>
          <p:nvPr/>
        </p:nvSpPr>
        <p:spPr>
          <a:xfrm>
            <a:off x="3667738" y="1513334"/>
            <a:ext cx="1066800" cy="276999"/>
          </a:xfrm>
          <a:prstGeom prst="rect">
            <a:avLst/>
          </a:prstGeom>
          <a:noFill/>
        </p:spPr>
        <p:txBody>
          <a:bodyPr wrap="square">
            <a:spAutoFit/>
          </a:bodyPr>
          <a:lstStyle/>
          <a:p>
            <a:r>
              <a:rPr lang="en-US" sz="1200" dirty="0"/>
              <a:t>=P2*0</a:t>
            </a:r>
            <a:r>
              <a:rPr lang="en-US" sz="1200" b="1" dirty="0"/>
              <a:t>.2+</a:t>
            </a:r>
            <a:r>
              <a:rPr lang="en-US" sz="1200" dirty="0"/>
              <a:t>2.0</a:t>
            </a:r>
          </a:p>
        </p:txBody>
      </p:sp>
      <p:sp>
        <p:nvSpPr>
          <p:cNvPr id="26" name="TextBox 25">
            <a:extLst>
              <a:ext uri="{FF2B5EF4-FFF2-40B4-BE49-F238E27FC236}">
                <a16:creationId xmlns:a16="http://schemas.microsoft.com/office/drawing/2014/main" id="{DE98BCA8-BEED-964B-A728-A9AAAC8A83BF}"/>
              </a:ext>
            </a:extLst>
          </p:cNvPr>
          <p:cNvSpPr txBox="1"/>
          <p:nvPr/>
        </p:nvSpPr>
        <p:spPr>
          <a:xfrm>
            <a:off x="4418207" y="3031198"/>
            <a:ext cx="1143000" cy="276999"/>
          </a:xfrm>
          <a:prstGeom prst="rect">
            <a:avLst/>
          </a:prstGeom>
          <a:noFill/>
        </p:spPr>
        <p:txBody>
          <a:bodyPr wrap="square">
            <a:spAutoFit/>
          </a:bodyPr>
          <a:lstStyle/>
          <a:p>
            <a:r>
              <a:rPr lang="en-US" sz="1200" dirty="0"/>
              <a:t>=P1*0.9+1.0</a:t>
            </a:r>
          </a:p>
        </p:txBody>
      </p:sp>
      <p:sp>
        <p:nvSpPr>
          <p:cNvPr id="9" name="TextBox 8">
            <a:extLst>
              <a:ext uri="{FF2B5EF4-FFF2-40B4-BE49-F238E27FC236}">
                <a16:creationId xmlns:a16="http://schemas.microsoft.com/office/drawing/2014/main" id="{5750D91A-91BC-274F-82C3-6F69A00DE162}"/>
              </a:ext>
            </a:extLst>
          </p:cNvPr>
          <p:cNvSpPr txBox="1"/>
          <p:nvPr/>
        </p:nvSpPr>
        <p:spPr>
          <a:xfrm>
            <a:off x="228600" y="870840"/>
            <a:ext cx="5410200" cy="646331"/>
          </a:xfrm>
          <a:prstGeom prst="rect">
            <a:avLst/>
          </a:prstGeom>
          <a:noFill/>
        </p:spPr>
        <p:txBody>
          <a:bodyPr wrap="square" rtlCol="0">
            <a:spAutoFit/>
          </a:bodyPr>
          <a:lstStyle/>
          <a:p>
            <a:pPr algn="ctr"/>
            <a:r>
              <a:rPr lang="en-US" dirty="0"/>
              <a:t>Dimension reduction by looking for linear combinations of measures that explain variation in a data set</a:t>
            </a:r>
          </a:p>
        </p:txBody>
      </p:sp>
      <p:sp>
        <p:nvSpPr>
          <p:cNvPr id="10" name="Rectangle 9">
            <a:extLst>
              <a:ext uri="{FF2B5EF4-FFF2-40B4-BE49-F238E27FC236}">
                <a16:creationId xmlns:a16="http://schemas.microsoft.com/office/drawing/2014/main" id="{077A5244-7A12-6F4A-B737-3BF339ECD68C}"/>
              </a:ext>
            </a:extLst>
          </p:cNvPr>
          <p:cNvSpPr/>
          <p:nvPr/>
        </p:nvSpPr>
        <p:spPr>
          <a:xfrm>
            <a:off x="1066800" y="3895569"/>
            <a:ext cx="5334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DBB6BD2-F1F0-D741-9D65-3B822F6DAEB2}"/>
              </a:ext>
            </a:extLst>
          </p:cNvPr>
          <p:cNvSpPr/>
          <p:nvPr/>
        </p:nvSpPr>
        <p:spPr>
          <a:xfrm>
            <a:off x="1066800" y="4791470"/>
            <a:ext cx="5334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DE665F4-E4A0-FB4F-A85B-EE660AA49351}"/>
              </a:ext>
            </a:extLst>
          </p:cNvPr>
          <p:cNvSpPr/>
          <p:nvPr/>
        </p:nvSpPr>
        <p:spPr>
          <a:xfrm>
            <a:off x="1066800" y="5598365"/>
            <a:ext cx="5334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A22B75E-5DB7-F24D-8DA1-58BF51AB3605}"/>
              </a:ext>
            </a:extLst>
          </p:cNvPr>
          <p:cNvSpPr/>
          <p:nvPr/>
        </p:nvSpPr>
        <p:spPr>
          <a:xfrm>
            <a:off x="2304703" y="3473569"/>
            <a:ext cx="533400" cy="304800"/>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752279F-8CD2-4D45-B967-A045FF182DD1}"/>
              </a:ext>
            </a:extLst>
          </p:cNvPr>
          <p:cNvSpPr/>
          <p:nvPr/>
        </p:nvSpPr>
        <p:spPr>
          <a:xfrm>
            <a:off x="3667738" y="3473569"/>
            <a:ext cx="533400" cy="304800"/>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53D0D04-CB97-1C46-A667-390FA10AAC0B}"/>
              </a:ext>
            </a:extLst>
          </p:cNvPr>
          <p:cNvSpPr txBox="1"/>
          <p:nvPr/>
        </p:nvSpPr>
        <p:spPr>
          <a:xfrm>
            <a:off x="143310" y="6188333"/>
            <a:ext cx="5580780" cy="369332"/>
          </a:xfrm>
          <a:prstGeom prst="rect">
            <a:avLst/>
          </a:prstGeom>
          <a:noFill/>
        </p:spPr>
        <p:txBody>
          <a:bodyPr wrap="square" rtlCol="0">
            <a:spAutoFit/>
          </a:bodyPr>
          <a:lstStyle/>
          <a:p>
            <a:pPr algn="ctr"/>
            <a:r>
              <a:rPr lang="en-US" dirty="0"/>
              <a:t>Only 2 PCs are needed to ‘explain’ variation in the data</a:t>
            </a:r>
          </a:p>
        </p:txBody>
      </p:sp>
    </p:spTree>
    <p:extLst>
      <p:ext uri="{BB962C8B-B14F-4D97-AF65-F5344CB8AC3E}">
        <p14:creationId xmlns:p14="http://schemas.microsoft.com/office/powerpoint/2010/main" val="192367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10" grpId="0" animBg="1"/>
      <p:bldP spid="27" grpId="0" animBg="1"/>
      <p:bldP spid="28" grpId="0" animBg="1"/>
      <p:bldP spid="29" grpId="0" animBg="1"/>
      <p:bldP spid="30" grpId="0" animBg="1"/>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HST_TIMELINE" val="10.2|35.5|65.5"/>
  <p:tag name="HST_TIMELINE_INTERVALS" val="|10.2|25.3"/>
  <p:tag name="TIMING" val="|10.2|25.3"/>
  <p:tag name="HST_ACTIVE_THIS_SESSION" val="NO"/>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58619</TotalTime>
  <Words>3596</Words>
  <Application>Microsoft Macintosh PowerPoint</Application>
  <PresentationFormat>Widescreen</PresentationFormat>
  <Paragraphs>605</Paragraphs>
  <Slides>70</Slides>
  <Notes>10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83" baseType="lpstr">
      <vt:lpstr>Arial</vt:lpstr>
      <vt:lpstr>Calibri</vt:lpstr>
      <vt:lpstr>Courier New</vt:lpstr>
      <vt:lpstr>EURM10</vt:lpstr>
      <vt:lpstr>Gill Sans</vt:lpstr>
      <vt:lpstr>Lucida Grande</vt:lpstr>
      <vt:lpstr>Noto Sans</vt:lpstr>
      <vt:lpstr>Symbol</vt:lpstr>
      <vt:lpstr>Tahoma</vt:lpstr>
      <vt:lpstr>URWPalladioL</vt:lpstr>
      <vt:lpstr>Office Theme</vt:lpstr>
      <vt:lpstr>Photo Editor Photo</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‘Founder Effects:’ Allele Frequency Differences Lead to Disease Frequency Differences</vt:lpstr>
      <vt:lpstr>Population Genetic Substructure in Finland  The population in Finland was originally quite isolated, and it expanded over 10-fold in the past 300 years.  The isolation and population expansion allowed the population to develop a distinctive pattern of single-gene disorders.</vt:lpstr>
      <vt:lpstr>Population Genetic Substructure in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Cranial Morphology Shows Correlations with Geolocation in Europe</vt:lpstr>
      <vt:lpstr>Several Cranial Features Vary Along NW–SE Axis (Migratory Trek)</vt:lpstr>
      <vt:lpstr>PowerPoint Presentation</vt:lpstr>
      <vt:lpstr>Frontotemporal Regions Are Most Associated with NW-SE Gradient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Estimating ‘Degree’ of Admixture Using Ancestry Informative Markers (AIMs)</vt:lpstr>
      <vt:lpstr>Estimating ‘Degree’ of Admixture Using Ancestry Informative Markers (AIMs)</vt:lpstr>
      <vt:lpstr>PowerPoint Presentation</vt:lpstr>
      <vt:lpstr>PowerPoint Presentation</vt:lpstr>
      <vt:lpstr>PowerPoint Presentation</vt:lpstr>
      <vt:lpstr>PowerPoint Presentation</vt:lpstr>
      <vt:lpstr>PowerPoint Presentation</vt:lpstr>
      <vt:lpstr>The Correlation Between Native American Ancestry and Body Mass Index</vt:lpstr>
      <vt:lpstr>The Correlation Between Native American Ancestry and Body Mass 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Contemporary Quantitative Biomedical Population Genetics</dc:title>
  <dc:creator>nschork</dc:creator>
  <cp:lastModifiedBy>Nicholas Schork</cp:lastModifiedBy>
  <cp:revision>171</cp:revision>
  <cp:lastPrinted>2016-02-22T02:54:45Z</cp:lastPrinted>
  <dcterms:created xsi:type="dcterms:W3CDTF">2015-11-12T00:45:39Z</dcterms:created>
  <dcterms:modified xsi:type="dcterms:W3CDTF">2022-03-07T00:18:52Z</dcterms:modified>
</cp:coreProperties>
</file>